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61" r:id="rId4"/>
    <p:sldId id="283" r:id="rId5"/>
    <p:sldId id="263" r:id="rId6"/>
    <p:sldId id="262" r:id="rId7"/>
    <p:sldId id="264" r:id="rId8"/>
    <p:sldId id="265" r:id="rId9"/>
    <p:sldId id="260" r:id="rId10"/>
    <p:sldId id="258" r:id="rId11"/>
    <p:sldId id="267" r:id="rId12"/>
    <p:sldId id="269" r:id="rId13"/>
    <p:sldId id="268" r:id="rId14"/>
    <p:sldId id="271" r:id="rId15"/>
    <p:sldId id="272" r:id="rId16"/>
    <p:sldId id="273" r:id="rId17"/>
    <p:sldId id="274" r:id="rId18"/>
    <p:sldId id="276" r:id="rId19"/>
    <p:sldId id="270" r:id="rId20"/>
    <p:sldId id="277" r:id="rId21"/>
    <p:sldId id="288" r:id="rId22"/>
    <p:sldId id="278" r:id="rId23"/>
    <p:sldId id="279" r:id="rId24"/>
    <p:sldId id="284" r:id="rId25"/>
    <p:sldId id="285" r:id="rId26"/>
    <p:sldId id="286" r:id="rId27"/>
    <p:sldId id="289" r:id="rId28"/>
    <p:sldId id="290" r:id="rId29"/>
    <p:sldId id="292" r:id="rId30"/>
    <p:sldId id="291" r:id="rId31"/>
    <p:sldId id="293" r:id="rId32"/>
    <p:sldId id="294" r:id="rId33"/>
    <p:sldId id="287" r:id="rId34"/>
    <p:sldId id="295" r:id="rId35"/>
    <p:sldId id="298" r:id="rId36"/>
    <p:sldId id="282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45" autoAdjust="0"/>
    <p:restoredTop sz="90476" autoAdjust="0"/>
  </p:normalViewPr>
  <p:slideViewPr>
    <p:cSldViewPr>
      <p:cViewPr>
        <p:scale>
          <a:sx n="100" d="100"/>
          <a:sy n="100" d="100"/>
        </p:scale>
        <p:origin x="-51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710FD-C1F5-4842-9446-4B497B3B33CD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A630D5-43FE-4229-9DBD-E43CB04EC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124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3796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(Слово «учение» нельзя связывать сугубо со школьный обучением, сидением за партами и т.п. </a:t>
            </a:r>
            <a:r>
              <a:rPr lang="ru-RU" sz="1200" smtClean="0"/>
              <a:t>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(Слово «учение» нельзя связывать сугубо со школьный обучением, сидением за партами и т.п. </a:t>
            </a:r>
            <a:r>
              <a:rPr lang="ru-RU" sz="1200" smtClean="0"/>
              <a:t>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(Слово «учение» нельзя связывать сугубо со школьный обучением, сидением за партами и т.п. </a:t>
            </a:r>
            <a:r>
              <a:rPr lang="ru-RU" sz="1200" smtClean="0"/>
              <a:t>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Со-конструкция – совместное конструирование смыслов.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Способы деятельности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игра, исследовательская деятельность, общение и свободная активность по выбору детей.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Со-конструкция – совместное конструирование смыслов.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Способы деятельности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игра, исследовательская деятельность, общение и свободная активность по выбору детей.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Ребенок приобретает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собственный опыт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осваивает и осмысливает мир, активно строя знания на основе предыдущего опыта в самостоятельной и «совместно-разделенной» деятельности и в общении с другими детьми и взрослыми, становясь полноценным участником образовательного процесса (Л. С. Выготский, А. Н. Леонтьев, Ж. Пиаже, Д.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Дьюи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Д.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Бруннер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со-действия и со-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трудничества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является конкретным выражением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социо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-конструктивистского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подхода в образовании и реализуется в качестве сквозного принципа организации образовательной деятельности по Программе, а также в форме методик «Детский совет» и «Волшебный круг».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Со-конструкция – совместное конструирование смыслов.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Способы деятельности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игра, исследовательская деятельность, общение и свободная активность по выбору детей.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Со-конструкция – совместное конструирование смыслов.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Способы деятельности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игра, исследовательская деятельность, общение и свободная активность по выбору детей.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Со-конструкция – совместное конструирование смыслов.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Способы деятельности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игра, исследовательская деятельность, общение и свободная активность по выбору детей.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Со-конструкция – совместное конструирование смыслов.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Способы деятельности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игра, исследовательская деятельность, общение и свободная активность по выбору детей.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Современный мир, для жизни в котором, мы воспитываем наших детей и даем им образование, многообразен и подвержен постоянным изменениям.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 сложные задачи социального развития требуют более высокой способности к концентрации, логико-аналитическому мышлению, способности к самостоятельному решению проблем и ориентации в сложных взаимосвязях, более высокой психологической стабильности.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Постоянные изменения экономики и рынка труда, возросшая децентрализация организации труда требуют, помимо узко профессиональных знаний целого ряда личностных качеств и ценностных установок, способности к коммуникации, умения работать в команде и т. п. Эти изменения востребуют такие качества личности, как инициатива, активность, умение и желание учиться, принятие на себя ответственности, креативность, готовность к инновациям. Все эти качества – как убедительно показывают исследования – закладываются в период раннего и дошкольного детства.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9111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Содержание определяется как то, чему мы хотим обучить детей.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Содержание определяется как то, чему мы хотим обучить детей.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Содержание определяется как то, чему мы хотим обучить детей.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Содержание определяется как то, чему мы хотим обучить детей.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Содержание определяется как то, чему мы хотим обучить детей.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Со-конструкция – совместное конструирование смыслов.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Способы деятельности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игра, исследовательская деятельность, общение и свободная активность по выбору детей.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Со-конструкция – совместное конструирование смыслов.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Способы деятельности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игра, исследовательская деятельность, общение и свободная активность по выбору детей.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Со-конструкция – совместное конструирование смыслов.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Способы деятельности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игра, исследовательская деятельность, общение и свободная активность по выбору детей.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Современный мир, для жизни в котором, мы воспитываем наших детей и даем им образование, многообразен и подвержен постоянным изменениям. На этапе перехода от индустриального к постиндустриальному, информационному обществу перед каждым человеком стоят ориентационные задачи нового уровня.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 сложные задачи социального развития требуют более высокой способности к концентрации, логико-аналитическому мышлению, способности к самостоятельному решению проблем и ориентации в сложных взаимосвязях, более высокой психологической стабильности.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Постоянные изменения экономики и рынка труда, возросшая децентрализация организации труда требуют, помимо узко профессиональных знаний целого ряда личностных качеств и ценностных установок, способности к коммуникации, умения работать в команде и т. п. Эти изменения востребуют такие качества личности, как инициатива, активность, умение и желание учиться, принятие на себя ответственности, креативность, готовность к инновациям. Все эти качества – как убедительно показывают исследования – закладываются в период раннего и дошкольного детства.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условиях возрастающего культурного многообразия, глобализации экономики и усиления международной мобильности, жизни в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мультикультурном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многонациональном обществе, в котором представлено многообразие этносов и культур, необходимо наряду с задачами культурной, национальной, этнической идентичности и укоренения в определенной социокультурной общности решать задачи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мультикультурной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компетентности и компетентности в области иностранных языков.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9111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Со-конструкция – совместное конструирование смыслов.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Способы деятельности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игра, исследовательская деятельность, общение и свободная активность по выбору детей.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Со-конструкция – совместное конструирование смыслов.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Способы деятельности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игра, исследовательская деятельность, общение и свободная активность по выбору детей.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(Слово «учение» нельзя связывать сугубо со школьный обучением, сидением за партами и т.п. 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630D5-43FE-4229-9DBD-E43CB04EC5C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74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Cover_Slide_Design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"/>
            <a:ext cx="9144000" cy="6854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857224" y="1700808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Четыре стержневых идеи программы</a:t>
            </a:r>
            <a:endParaRPr lang="ru-RU" sz="3000" spc="-1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517976"/>
            <a:ext cx="5357850" cy="3935360"/>
          </a:xfrm>
        </p:spPr>
        <p:txBody>
          <a:bodyPr>
            <a:normAutofit/>
          </a:bodyPr>
          <a:lstStyle/>
          <a:p>
            <a:pPr algn="l">
              <a:lnSpc>
                <a:spcPts val="1500"/>
              </a:lnSpc>
            </a:pPr>
            <a:r>
              <a:rPr lang="ru-RU" dirty="0"/>
              <a:t>1. </a:t>
            </a:r>
            <a:r>
              <a:rPr lang="ru-RU" sz="1400" b="1" dirty="0" smtClean="0"/>
              <a:t>Новое </a:t>
            </a:r>
            <a:r>
              <a:rPr lang="ru-RU" sz="1400" b="1" dirty="0"/>
              <a:t>видение образа ребенка</a:t>
            </a:r>
            <a:r>
              <a:rPr lang="ru-RU" sz="1400" dirty="0"/>
              <a:t>, его развития, а также сущности  образования и образовательного </a:t>
            </a:r>
            <a:r>
              <a:rPr lang="ru-RU" sz="1400" dirty="0" smtClean="0"/>
              <a:t>процесса;</a:t>
            </a:r>
          </a:p>
          <a:p>
            <a:pPr algn="l">
              <a:lnSpc>
                <a:spcPts val="1500"/>
              </a:lnSpc>
            </a:pPr>
            <a:r>
              <a:rPr lang="ru-RU" dirty="0"/>
              <a:t>2. </a:t>
            </a:r>
            <a:r>
              <a:rPr lang="ru-RU" sz="1400" dirty="0"/>
              <a:t>Идея  </a:t>
            </a:r>
            <a:r>
              <a:rPr lang="ru-RU" sz="1400" b="1" dirty="0"/>
              <a:t>интерактивного  взаимодействия  </a:t>
            </a:r>
            <a:r>
              <a:rPr lang="ru-RU" sz="1400" dirty="0"/>
              <a:t>всех участников образовательных отношений,  идея «учебного  сообщества»,  основанного   на  диалогическом принципе  со-действия (со-конструкции), участия, в котором активен  и ребенок и взрослый. С учебном сообществе учатся все – и дети и </a:t>
            </a:r>
            <a:r>
              <a:rPr lang="ru-RU" sz="1400" dirty="0" smtClean="0"/>
              <a:t>взрослые; </a:t>
            </a:r>
          </a:p>
          <a:p>
            <a:pPr algn="l">
              <a:lnSpc>
                <a:spcPts val="1500"/>
              </a:lnSpc>
            </a:pPr>
            <a:r>
              <a:rPr lang="ru-RU" dirty="0"/>
              <a:t>3. </a:t>
            </a:r>
            <a:r>
              <a:rPr lang="ru-RU" sz="1400" dirty="0"/>
              <a:t>Наличие </a:t>
            </a:r>
            <a:r>
              <a:rPr lang="ru-RU" sz="1400" b="1" dirty="0"/>
              <a:t>технологии организации образовательной деятельности</a:t>
            </a:r>
            <a:r>
              <a:rPr lang="ru-RU" sz="1400" dirty="0"/>
              <a:t>. Универсальной и функциональной по организационным действиям. Открытой для идей, креативной, учитывающей индивидуальные интересы и потребности детей и взрослых, ресурсы местного сообщества – по </a:t>
            </a:r>
            <a:r>
              <a:rPr lang="ru-RU" sz="1400" dirty="0" smtClean="0"/>
              <a:t>содержанию;</a:t>
            </a:r>
          </a:p>
          <a:p>
            <a:pPr algn="l">
              <a:lnSpc>
                <a:spcPts val="1500"/>
              </a:lnSpc>
            </a:pPr>
            <a:r>
              <a:rPr lang="ru-RU" dirty="0"/>
              <a:t>4. </a:t>
            </a:r>
            <a:r>
              <a:rPr lang="ru-RU" sz="1400" b="1" dirty="0" smtClean="0"/>
              <a:t>Отказ </a:t>
            </a:r>
            <a:r>
              <a:rPr lang="ru-RU" sz="1400" b="1" dirty="0"/>
              <a:t>от  ведущей роли воспитателя </a:t>
            </a:r>
            <a:r>
              <a:rPr lang="ru-RU" sz="1400" dirty="0"/>
              <a:t>в пользу поддержки детской инициативы всеми взрослыми (педагогами, родителями, представителями местного сообщества</a:t>
            </a:r>
            <a:r>
              <a:rPr lang="ru-RU" sz="1400" dirty="0" smtClean="0"/>
              <a:t>). </a:t>
            </a:r>
            <a:r>
              <a:rPr lang="ru-RU" sz="1400" b="1" dirty="0" smtClean="0"/>
              <a:t>Отказ </a:t>
            </a:r>
            <a:r>
              <a:rPr lang="ru-RU" sz="1400" b="1" dirty="0"/>
              <a:t>от идеи единственной ведущей деятельности</a:t>
            </a:r>
            <a:r>
              <a:rPr lang="ru-RU" sz="1400" dirty="0"/>
              <a:t> в пользу  учета и  использования разных  способов и видов деятельности, играющих в развитии ребенка существенную </a:t>
            </a:r>
            <a:r>
              <a:rPr lang="ru-RU" sz="1400" dirty="0" smtClean="0"/>
              <a:t>роль.</a:t>
            </a:r>
            <a:endParaRPr lang="ru-RU" sz="1400" dirty="0"/>
          </a:p>
          <a:p>
            <a:pPr algn="l">
              <a:lnSpc>
                <a:spcPts val="1500"/>
              </a:lnSpc>
            </a:pPr>
            <a:endParaRPr lang="ru-RU" sz="1300" spc="-5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857224" y="1700808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Подходы</a:t>
            </a:r>
            <a:endParaRPr lang="ru-RU" sz="3000" spc="-1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algn="just"/>
            <a:r>
              <a:rPr lang="ru-RU" sz="1100" dirty="0" smtClean="0"/>
              <a:t>Программа отказывается от устаревших подходов : </a:t>
            </a:r>
          </a:p>
          <a:p>
            <a:pPr algn="just"/>
            <a:r>
              <a:rPr lang="ru-RU" dirty="0" smtClean="0"/>
              <a:t>НЕТ.</a:t>
            </a:r>
            <a:r>
              <a:rPr lang="ru-RU" sz="1100" dirty="0"/>
              <a:t> </a:t>
            </a:r>
            <a:r>
              <a:rPr lang="ru-RU" sz="1100" dirty="0" smtClean="0"/>
              <a:t>Передача </a:t>
            </a:r>
            <a:r>
              <a:rPr lang="ru-RU" sz="1100" dirty="0"/>
              <a:t>знаний и опыта от [знающих, опытных, компетентных] взрослых  [незнающим, неопытным, некомпетентным] детям  не удовлетворяет современным   вызовам и данным исследований;  в так понимаемом образовании активен прежде всего взрослый,  ребенок же является пассивным  объектом воспитательных и образовательных воздействий, задача которого усвоить то, чему его обучают.  </a:t>
            </a:r>
          </a:p>
          <a:p>
            <a:pPr algn="just"/>
            <a:r>
              <a:rPr lang="ru-RU" dirty="0" smtClean="0"/>
              <a:t>НЕТ</a:t>
            </a:r>
            <a:r>
              <a:rPr lang="ru-RU" dirty="0"/>
              <a:t>. </a:t>
            </a:r>
            <a:r>
              <a:rPr lang="ru-RU" sz="1100" dirty="0"/>
              <a:t>О</a:t>
            </a:r>
            <a:r>
              <a:rPr lang="ru-RU" sz="1100" dirty="0" smtClean="0"/>
              <a:t>риентация </a:t>
            </a:r>
            <a:r>
              <a:rPr lang="ru-RU" sz="1100" dirty="0"/>
              <a:t>на образование, понимаемое </a:t>
            </a:r>
            <a:r>
              <a:rPr lang="ru-RU" sz="1100" i="1" dirty="0"/>
              <a:t>как </a:t>
            </a:r>
            <a:r>
              <a:rPr lang="ru-RU" sz="1100" i="1" u="sng" dirty="0"/>
              <a:t>индивидуальный процесс активного </a:t>
            </a:r>
            <a:r>
              <a:rPr lang="ru-RU" sz="1100" i="1" u="sng" dirty="0" err="1"/>
              <a:t>самостроительства</a:t>
            </a:r>
            <a:r>
              <a:rPr lang="ru-RU" sz="1100" i="1" dirty="0"/>
              <a:t> </a:t>
            </a:r>
            <a:r>
              <a:rPr lang="ru-RU" sz="1100" dirty="0"/>
              <a:t>  оказался неэффективным, так как недооценивал роли социальной и культурной среды и общения.  Программы, ориентированные на ребенка,  основанные на этой модели (конструктивизм) в настоящее время пересматриваются по всему миру. </a:t>
            </a:r>
          </a:p>
          <a:p>
            <a:pPr algn="just"/>
            <a:r>
              <a:rPr lang="ru-RU" dirty="0"/>
              <a:t>Да.</a:t>
            </a:r>
            <a:r>
              <a:rPr lang="ru-RU" sz="1100" dirty="0" smtClean="0"/>
              <a:t> Современные </a:t>
            </a:r>
            <a:r>
              <a:rPr lang="ru-RU" sz="1100" dirty="0"/>
              <a:t>программы, обеспечивающие   самое высокое качество и позитивные эффекты,  основаны на активности  всех участников  образовательных отношений – и детей, и взрослых.  В этой модели образование понимается  как  </a:t>
            </a:r>
            <a:r>
              <a:rPr lang="ru-RU" sz="1100" i="1" dirty="0"/>
              <a:t>социальный процесс взаимодействия</a:t>
            </a:r>
            <a:r>
              <a:rPr lang="ru-RU" sz="1100" dirty="0"/>
              <a:t>, включенное в определенный </a:t>
            </a:r>
            <a:r>
              <a:rPr lang="ru-RU" sz="1100" dirty="0" smtClean="0"/>
              <a:t>социокультурный </a:t>
            </a:r>
            <a:r>
              <a:rPr lang="ru-RU" sz="1100" dirty="0"/>
              <a:t>контекст (</a:t>
            </a:r>
            <a:r>
              <a:rPr lang="ru-RU" sz="1100" i="1" dirty="0"/>
              <a:t>социальный конструктивизм</a:t>
            </a:r>
            <a:r>
              <a:rPr lang="ru-RU" sz="1100" dirty="0" smtClean="0"/>
              <a:t>).</a:t>
            </a:r>
            <a:endParaRPr lang="ru-RU" sz="1100" spc="-5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82532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857224" y="1700808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Новое видение образа ребенка</a:t>
            </a:r>
            <a:endParaRPr lang="ru-RU" sz="3000" spc="-1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373960"/>
            <a:ext cx="5357850" cy="3935360"/>
          </a:xfrm>
        </p:spPr>
        <p:txBody>
          <a:bodyPr>
            <a:noAutofit/>
          </a:bodyPr>
          <a:lstStyle/>
          <a:p>
            <a:pPr algn="l"/>
            <a:r>
              <a:rPr lang="ru-RU" sz="1400" b="1" dirty="0"/>
              <a:t>Позитивный образ  </a:t>
            </a:r>
            <a:r>
              <a:rPr lang="ru-RU" sz="1400" b="1" dirty="0" smtClean="0"/>
              <a:t>ребенка</a:t>
            </a:r>
            <a:endParaRPr lang="en-US" sz="1400" dirty="0" smtClean="0"/>
          </a:p>
          <a:p>
            <a:pPr algn="l"/>
            <a:r>
              <a:rPr lang="ru-RU" sz="1400" dirty="0" smtClean="0"/>
              <a:t>Под </a:t>
            </a:r>
            <a:r>
              <a:rPr lang="ru-RU" sz="1400" dirty="0"/>
              <a:t>влиянием исследований и передовой практики  акцент </a:t>
            </a:r>
            <a:r>
              <a:rPr lang="ru-RU" sz="1400" dirty="0" smtClean="0"/>
              <a:t>переместился от</a:t>
            </a:r>
            <a:r>
              <a:rPr lang="ru-RU" sz="1400" i="1" dirty="0" smtClean="0"/>
              <a:t> </a:t>
            </a:r>
            <a:r>
              <a:rPr lang="ru-RU" sz="1400" i="1" dirty="0"/>
              <a:t>ориентации на дефициты</a:t>
            </a:r>
            <a:r>
              <a:rPr lang="ru-RU" sz="1400" dirty="0"/>
              <a:t> </a:t>
            </a:r>
            <a:r>
              <a:rPr lang="en-US" sz="1400" dirty="0" smtClean="0"/>
              <a:t>[</a:t>
            </a:r>
            <a:r>
              <a:rPr lang="ru-RU" sz="1400" b="1" dirty="0" smtClean="0"/>
              <a:t>ребенок </a:t>
            </a:r>
            <a:r>
              <a:rPr lang="ru-RU" sz="1400" b="1" dirty="0"/>
              <a:t>еще не может</a:t>
            </a:r>
            <a:r>
              <a:rPr lang="ru-RU" sz="1400" dirty="0"/>
              <a:t> и зависит от стимулов </a:t>
            </a:r>
            <a:r>
              <a:rPr lang="ru-RU" sz="1400" dirty="0" smtClean="0"/>
              <a:t>извне</a:t>
            </a:r>
            <a:r>
              <a:rPr lang="en-US" sz="1400" dirty="0" smtClean="0"/>
              <a:t>]</a:t>
            </a:r>
          </a:p>
          <a:p>
            <a:pPr algn="l"/>
            <a:r>
              <a:rPr lang="ru-RU" sz="1400" i="1" dirty="0" smtClean="0"/>
              <a:t>на </a:t>
            </a:r>
            <a:r>
              <a:rPr lang="ru-RU" sz="1400" i="1" dirty="0"/>
              <a:t>ориентацию на компетентности</a:t>
            </a:r>
            <a:r>
              <a:rPr lang="ru-RU" sz="1400" dirty="0"/>
              <a:t>, </a:t>
            </a:r>
            <a:r>
              <a:rPr lang="ru-RU" sz="1400" i="1" dirty="0"/>
              <a:t>их укрепление и развитие</a:t>
            </a:r>
            <a:r>
              <a:rPr lang="ru-RU" sz="1400" dirty="0"/>
              <a:t> - </a:t>
            </a:r>
            <a:r>
              <a:rPr lang="en-US" sz="1400" dirty="0" smtClean="0"/>
              <a:t>- </a:t>
            </a:r>
            <a:r>
              <a:rPr lang="ru-RU" sz="1400" dirty="0" smtClean="0"/>
              <a:t>на </a:t>
            </a:r>
            <a:r>
              <a:rPr lang="ru-RU" sz="1400" dirty="0"/>
              <a:t>то, что </a:t>
            </a:r>
            <a:r>
              <a:rPr lang="ru-RU" sz="1400" b="1" dirty="0">
                <a:solidFill>
                  <a:srgbClr val="00B050"/>
                </a:solidFill>
              </a:rPr>
              <a:t>ребенок может</a:t>
            </a:r>
            <a:r>
              <a:rPr lang="ru-RU" sz="1400" dirty="0"/>
              <a:t>, на поддержку его  активности и ресурсов. </a:t>
            </a:r>
            <a:endParaRPr lang="ru-RU" sz="1400" dirty="0" smtClean="0"/>
          </a:p>
          <a:p>
            <a:pPr algn="l"/>
            <a:endParaRPr lang="ru-RU" sz="1400" dirty="0"/>
          </a:p>
          <a:p>
            <a:pPr algn="l"/>
            <a:r>
              <a:rPr lang="ru-RU" sz="1400" dirty="0"/>
              <a:t>Программа последовательно реализует эту новую ориентацию и ориентируется на компетентности, возможности и способности детей. </a:t>
            </a:r>
            <a:endParaRPr lang="ru-RU" sz="1400" dirty="0" smtClean="0"/>
          </a:p>
          <a:p>
            <a:pPr algn="l"/>
            <a:r>
              <a:rPr lang="ru-RU" sz="1400" dirty="0" smtClean="0"/>
              <a:t>Общий </a:t>
            </a:r>
            <a:r>
              <a:rPr lang="ru-RU" sz="1400" dirty="0"/>
              <a:t>взгляд на ребенка, его потенциал и возможности можно сформулировать так: ребенок </a:t>
            </a:r>
            <a:r>
              <a:rPr lang="ru-RU" sz="1400" i="1" dirty="0"/>
              <a:t>активен и вносит свой вклад в процессы собственного образования.</a:t>
            </a:r>
            <a:r>
              <a:rPr lang="ru-RU" sz="1400" dirty="0"/>
              <a:t> </a:t>
            </a:r>
          </a:p>
          <a:p>
            <a:pPr algn="just"/>
            <a:endParaRPr lang="ru-RU" sz="1100" spc="-5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9340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857224" y="1700808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Образ ребенка</a:t>
            </a:r>
            <a:endParaRPr lang="ru-RU" sz="3000" spc="-1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lvl="0" algn="l"/>
            <a:r>
              <a:rPr lang="ru-RU" sz="1600" b="1" dirty="0"/>
              <a:t>Человек появляется на свет, оснащенный дееспособными органами чувств и основополагающими </a:t>
            </a:r>
            <a:r>
              <a:rPr lang="ru-RU" sz="1600" b="1" dirty="0" smtClean="0"/>
              <a:t>компетентностями </a:t>
            </a:r>
          </a:p>
          <a:p>
            <a:pPr lvl="0" algn="l"/>
            <a:endParaRPr lang="ru-RU" sz="1600" b="1" dirty="0"/>
          </a:p>
          <a:p>
            <a:pPr lvl="0" algn="l"/>
            <a:r>
              <a:rPr lang="ru-RU" sz="1600" dirty="0" smtClean="0"/>
              <a:t>Ребенок </a:t>
            </a:r>
            <a:r>
              <a:rPr lang="ru-RU" sz="1600" dirty="0"/>
              <a:t>с самого рождения готов к коммуникации, взаимодействию и, тем самым -  к диалогу со взрослыми. Уже непосредственно после рождения младенец начинает исследовать окружающий его мир, вступать с ним во взаимодействие и таким образом вносить свой активный вклад в процессы образования (освоение своего тела, социального и предметного мира). 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9340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857224" y="1700808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Образ ребенка</a:t>
            </a:r>
            <a:endParaRPr lang="ru-RU" sz="3000" spc="-1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lvl="0" algn="l"/>
            <a:r>
              <a:rPr lang="ru-RU" sz="1600" b="1" dirty="0"/>
              <a:t>Дети хотят принимать участие во всем, что происходит </a:t>
            </a:r>
            <a:r>
              <a:rPr lang="ru-RU" sz="1600" b="1" dirty="0" smtClean="0"/>
              <a:t>вокруг</a:t>
            </a:r>
            <a:r>
              <a:rPr lang="ru-RU" sz="1600" dirty="0" smtClean="0"/>
              <a:t> </a:t>
            </a:r>
          </a:p>
          <a:p>
            <a:pPr lvl="0" algn="l"/>
            <a:r>
              <a:rPr lang="ru-RU" sz="1600" dirty="0"/>
              <a:t>И</a:t>
            </a:r>
            <a:r>
              <a:rPr lang="ru-RU" sz="1600" dirty="0" smtClean="0"/>
              <a:t>грая </a:t>
            </a:r>
            <a:r>
              <a:rPr lang="ru-RU" sz="1600" dirty="0"/>
              <a:t>активную роль в процессе своего образования, они являются его действующими лицами (субъектами) с собственными разнообразными возможностями выражения, своим мнением, способностью к принятию решений и ответственности в соответствии со своим развитием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50444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857224" y="1700808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Образ ребенка</a:t>
            </a:r>
            <a:endParaRPr lang="ru-RU" sz="3000" spc="-1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algn="l"/>
            <a:r>
              <a:rPr lang="ru-RU" sz="1600" b="1" dirty="0"/>
              <a:t>Дети изначально хотят </a:t>
            </a:r>
            <a:r>
              <a:rPr lang="ru-RU" sz="1600" b="1" dirty="0" smtClean="0"/>
              <a:t>учиться</a:t>
            </a:r>
          </a:p>
          <a:p>
            <a:pPr algn="l"/>
            <a:r>
              <a:rPr lang="ru-RU" sz="1600" dirty="0" smtClean="0"/>
              <a:t>Активность</a:t>
            </a:r>
            <a:r>
              <a:rPr lang="ru-RU" sz="1600" dirty="0"/>
              <a:t>, любопытство, страсть к учению, </a:t>
            </a:r>
            <a:r>
              <a:rPr lang="ru-RU" sz="1600" dirty="0" smtClean="0"/>
              <a:t>жажда </a:t>
            </a:r>
            <a:r>
              <a:rPr lang="ru-RU" sz="1600" dirty="0"/>
              <a:t>знаний и </a:t>
            </a:r>
            <a:r>
              <a:rPr lang="ru-RU" sz="1600" dirty="0" smtClean="0"/>
              <a:t>способность </a:t>
            </a:r>
            <a:r>
              <a:rPr lang="ru-RU" sz="1600" dirty="0"/>
              <a:t>к обучению </a:t>
            </a:r>
            <a:r>
              <a:rPr lang="ru-RU" sz="1600" dirty="0" smtClean="0"/>
              <a:t>у детей удивительно </a:t>
            </a:r>
            <a:r>
              <a:rPr lang="ru-RU" sz="1600" dirty="0"/>
              <a:t>велики. </a:t>
            </a:r>
            <a:endParaRPr lang="ru-RU" sz="1600" dirty="0" smtClean="0"/>
          </a:p>
          <a:p>
            <a:pPr algn="l"/>
            <a:r>
              <a:rPr lang="ru-RU" sz="1600" dirty="0" smtClean="0"/>
              <a:t>В </a:t>
            </a:r>
            <a:r>
              <a:rPr lang="ru-RU" sz="1600" dirty="0"/>
              <a:t>своей деятельности и в постановке вопросов дети являются в высшей степени креативными мастерами, изобретателями, музыкантами, художниками, исследователями (физиками, математиками, историками и философами</a:t>
            </a:r>
            <a:r>
              <a:rPr lang="ru-RU" sz="1600" dirty="0" smtClean="0"/>
              <a:t>).</a:t>
            </a:r>
          </a:p>
          <a:p>
            <a:pPr algn="l"/>
            <a:r>
              <a:rPr lang="ru-RU" sz="1600" dirty="0" smtClean="0"/>
              <a:t>Под </a:t>
            </a:r>
            <a:r>
              <a:rPr lang="ru-RU" sz="1600" dirty="0"/>
              <a:t>учением здесь  понимается естественное стремление ребенка осваивать мир, его любопытство и энергия. </a:t>
            </a:r>
            <a:endParaRPr lang="ru-RU" sz="1600" dirty="0" smtClean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094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857224" y="1700808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Образ ребенка</a:t>
            </a:r>
            <a:endParaRPr lang="ru-RU" sz="3000" spc="-1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lvl="0" algn="l"/>
            <a:r>
              <a:rPr lang="ru-RU" sz="1600" b="1" dirty="0"/>
              <a:t>Дети лучше всего учатся в сообществе с </a:t>
            </a:r>
            <a:r>
              <a:rPr lang="ru-RU" sz="1600" b="1" dirty="0" smtClean="0"/>
              <a:t>другими</a:t>
            </a:r>
          </a:p>
          <a:p>
            <a:pPr lvl="0" algn="l"/>
            <a:endParaRPr lang="ru-RU" sz="1600" dirty="0" smtClean="0"/>
          </a:p>
          <a:p>
            <a:pPr lvl="0" algn="l"/>
            <a:r>
              <a:rPr lang="ru-RU" sz="1600" dirty="0" smtClean="0"/>
              <a:t>В </a:t>
            </a:r>
            <a:r>
              <a:rPr lang="ru-RU" sz="1600" dirty="0"/>
              <a:t>общении с другими детьми и взрослыми дети осваивают мир, расширяя свое понимание картины мира, развивая способности, созидая и создавая собственные продукты. </a:t>
            </a:r>
            <a:endParaRPr lang="ru-RU" sz="1600" dirty="0" smtClean="0"/>
          </a:p>
          <a:p>
            <a:pPr lvl="0" algn="l"/>
            <a:r>
              <a:rPr lang="ru-RU" sz="1600" dirty="0" smtClean="0"/>
              <a:t>Образование </a:t>
            </a:r>
            <a:r>
              <a:rPr lang="ru-RU" sz="1600" dirty="0"/>
              <a:t>– это прежде всего </a:t>
            </a:r>
            <a:r>
              <a:rPr lang="ru-RU" sz="1600" i="1" dirty="0"/>
              <a:t>социальный процесс</a:t>
            </a:r>
            <a:r>
              <a:rPr lang="ru-RU" sz="1600" dirty="0"/>
              <a:t> и лишь во вторую очередь  - индивидуальный.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74570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857224" y="1700808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Образ ребенка</a:t>
            </a:r>
            <a:endParaRPr lang="ru-RU" sz="3000" spc="-1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lvl="0" algn="l"/>
            <a:r>
              <a:rPr lang="ru-RU" sz="1600" b="1" dirty="0"/>
              <a:t>Развитие ребенка протекает в определенном </a:t>
            </a:r>
            <a:r>
              <a:rPr lang="ru-RU" sz="1600" b="1" dirty="0" smtClean="0"/>
              <a:t>социокультурном </a:t>
            </a:r>
            <a:r>
              <a:rPr lang="ru-RU" sz="1600" b="1" dirty="0"/>
              <a:t>контексте</a:t>
            </a:r>
            <a:r>
              <a:rPr lang="ru-RU" sz="1600" dirty="0"/>
              <a:t>, который необходимо учитывать, интегрировать и использовать в образовательном процессе. </a:t>
            </a:r>
            <a:endParaRPr lang="ru-RU" sz="1600" dirty="0" smtClean="0"/>
          </a:p>
          <a:p>
            <a:pPr lvl="0" algn="l"/>
            <a:r>
              <a:rPr lang="ru-RU" sz="1600" dirty="0" smtClean="0"/>
              <a:t>Условия </a:t>
            </a:r>
            <a:r>
              <a:rPr lang="ru-RU" sz="1600" dirty="0"/>
              <a:t>жизни в крупном мегаполисе, в спальном районе, в сельской местности, в городе с богатыми культурными традициями и развитой инфраструктурой и в небольшом провинциальном городке накладывают свой отпечаток на развитие и на образовательные возможности детей. </a:t>
            </a:r>
            <a:endParaRPr lang="ru-RU" sz="1600" dirty="0" smtClean="0"/>
          </a:p>
          <a:p>
            <a:pPr lvl="0" algn="l"/>
            <a:r>
              <a:rPr lang="ru-RU" sz="1600" dirty="0" smtClean="0"/>
              <a:t>Воспитатели </a:t>
            </a:r>
            <a:r>
              <a:rPr lang="ru-RU" sz="1600" dirty="0"/>
              <a:t>должны осознанно использовать ресурсы, имеющиеся в </a:t>
            </a:r>
            <a:r>
              <a:rPr lang="ru-RU" sz="1600" dirty="0" smtClean="0"/>
              <a:t>социокультурном </a:t>
            </a:r>
            <a:r>
              <a:rPr lang="ru-RU" sz="1600" dirty="0"/>
              <a:t>окружении своего места расположения в образовательном процессе, используя, в том числе, и возможности родителей. 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53192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857224" y="1700808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Образ ребенка</a:t>
            </a:r>
            <a:endParaRPr lang="ru-RU" sz="3000" spc="-1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lvl="0" algn="l"/>
            <a:r>
              <a:rPr lang="ru-RU" sz="1600" b="1" dirty="0"/>
              <a:t>Задача взрослых</a:t>
            </a:r>
            <a:r>
              <a:rPr lang="ru-RU" sz="1600" dirty="0"/>
              <a:t> – </a:t>
            </a:r>
            <a:r>
              <a:rPr lang="ru-RU" sz="1600" b="1" dirty="0"/>
              <a:t>создание </a:t>
            </a:r>
            <a:r>
              <a:rPr lang="ru-RU" sz="1600" b="1" dirty="0" smtClean="0"/>
              <a:t>условий</a:t>
            </a:r>
          </a:p>
          <a:p>
            <a:pPr lvl="0" algn="l"/>
            <a:r>
              <a:rPr lang="ru-RU" sz="1600" dirty="0" smtClean="0"/>
              <a:t>эмоционального </a:t>
            </a:r>
            <a:r>
              <a:rPr lang="ru-RU" sz="1600" dirty="0"/>
              <a:t>комфорта, обогащенной социальной и предметно-пространственной образовательной среды</a:t>
            </a:r>
            <a:r>
              <a:rPr lang="ru-RU" sz="1600" dirty="0" smtClean="0"/>
              <a:t>.</a:t>
            </a:r>
          </a:p>
          <a:p>
            <a:pPr lvl="0" algn="l"/>
            <a:endParaRPr lang="ru-RU" sz="1600" dirty="0"/>
          </a:p>
          <a:p>
            <a:pPr algn="l"/>
            <a:r>
              <a:rPr lang="ru-RU" sz="1600" b="1" dirty="0" smtClean="0"/>
              <a:t>Важнейшему </a:t>
            </a:r>
            <a:r>
              <a:rPr lang="ru-RU" sz="1600" b="1" dirty="0"/>
              <a:t>вопросу - рефлексии образа ребенка - </a:t>
            </a:r>
            <a:r>
              <a:rPr lang="ru-RU" sz="1600" dirty="0"/>
              <a:t>программа посвящает отдельный раздел, а также отдельный обучающий </a:t>
            </a:r>
            <a:r>
              <a:rPr lang="ru-RU" sz="1600" dirty="0" smtClean="0"/>
              <a:t>модуль в программе повышения квалификации педагога.</a:t>
            </a:r>
          </a:p>
          <a:p>
            <a:pPr algn="l"/>
            <a:endParaRPr lang="ru-RU" sz="1600" dirty="0"/>
          </a:p>
          <a:p>
            <a:pPr algn="l"/>
            <a:r>
              <a:rPr lang="ru-RU" sz="1600" b="1" dirty="0"/>
              <a:t>Доверие и свобода </a:t>
            </a:r>
            <a:r>
              <a:rPr lang="ru-RU" sz="1600" dirty="0"/>
              <a:t>– это необходимые условия для творческого взаимодействия взрослых с детьми, приносящих удивительные плоды «озарения», радости и  удовольствия. </a:t>
            </a:r>
          </a:p>
          <a:p>
            <a:pPr algn="l"/>
            <a:endParaRPr lang="ru-RU" sz="1600" dirty="0"/>
          </a:p>
          <a:p>
            <a:pPr lvl="0" algn="l"/>
            <a:endParaRPr lang="ru-RU" sz="160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86337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857224" y="1700808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Вместе</a:t>
            </a:r>
            <a:endParaRPr lang="ru-RU" sz="3000" spc="-1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algn="just"/>
            <a:r>
              <a:rPr lang="ru-RU" sz="1800" dirty="0"/>
              <a:t>Образование – это взаимный  жизненный  (экзистенциальный) процесс, и программа «Вдохновение» ориентирует, вдохновляет  взрослых на созидание счастливых моментов в общении с детьми: взаимных открытий, удивлений, преодолений трудностей, ошибок и </a:t>
            </a:r>
            <a:r>
              <a:rPr lang="ru-RU" sz="1800" dirty="0" smtClean="0"/>
              <a:t>радости </a:t>
            </a:r>
            <a:r>
              <a:rPr lang="ru-RU" sz="1800" dirty="0"/>
              <a:t>первых </a:t>
            </a:r>
            <a:r>
              <a:rPr lang="ru-RU" sz="1800" dirty="0" smtClean="0"/>
              <a:t>побед.</a:t>
            </a:r>
            <a:endParaRPr lang="ru-RU" sz="1800" spc="-5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9340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Vdohnovenie_Prezentation_Slide_Design_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"/>
            <a:ext cx="9144000" cy="68541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2571745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Программа «Вдохновение» –</a:t>
            </a:r>
            <a:br>
              <a:rPr lang="ru-RU" sz="3000" spc="-100" dirty="0" smtClean="0"/>
            </a:br>
            <a:r>
              <a:rPr lang="ru-RU" sz="3000" spc="-100" dirty="0" smtClean="0"/>
              <a:t>новая комплексная программа</a:t>
            </a:r>
            <a:endParaRPr lang="ru-RU" sz="3000" spc="-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3500438"/>
            <a:ext cx="5143536" cy="2643206"/>
          </a:xfrm>
        </p:spPr>
        <p:txBody>
          <a:bodyPr>
            <a:noAutofit/>
          </a:bodyPr>
          <a:lstStyle/>
          <a:p>
            <a:pPr algn="l">
              <a:lnSpc>
                <a:spcPts val="1500"/>
              </a:lnSpc>
            </a:pPr>
            <a:r>
              <a:rPr lang="ru-RU" sz="1400" dirty="0"/>
              <a:t>Программа «Вдохновение»   –  это </a:t>
            </a:r>
            <a:r>
              <a:rPr lang="ru-RU" sz="1400" dirty="0" smtClean="0"/>
              <a:t>совершенно  </a:t>
            </a:r>
            <a:r>
              <a:rPr lang="ru-RU" sz="1400" dirty="0"/>
              <a:t>новая комплексная программа, разработанная коллективом авторов на основе ФГОС ДО  с учетом  современных  психолого-педагогических </a:t>
            </a:r>
            <a:r>
              <a:rPr lang="ru-RU" sz="1400" dirty="0" smtClean="0"/>
              <a:t>исследований </a:t>
            </a:r>
            <a:r>
              <a:rPr lang="ru-RU" sz="1400" dirty="0"/>
              <a:t>и вызовов  реальной  жизни.</a:t>
            </a:r>
            <a:endParaRPr lang="ru-RU" sz="1300" spc="-50" dirty="0"/>
          </a:p>
        </p:txBody>
      </p:sp>
      <p:pic>
        <p:nvPicPr>
          <p:cNvPr id="5" name="Picture 2" descr="C:\_Files\_2014\Серия книг «Вдохновение»\Prezentation\Files\Vdohnovenie_Book_Cover_(Design)_Previ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3571876"/>
            <a:ext cx="1509604" cy="20002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857224" y="1700808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Вместе</a:t>
            </a:r>
            <a:endParaRPr lang="ru-RU" sz="3000" spc="-1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algn="just"/>
            <a:r>
              <a:rPr lang="ru-RU" sz="1800" dirty="0"/>
              <a:t>Образование – это взаимный  жизненный  (экзистенциальный) процесс, и программа «Вдохновение» ориентирует, вдохновляет  взрослых на созидание счастливых моментов в общении с детьми: взаимных открытий, удивлений, преодолений трудностей, ошибок и </a:t>
            </a:r>
            <a:r>
              <a:rPr lang="ru-RU" sz="1800" dirty="0" smtClean="0"/>
              <a:t>радости </a:t>
            </a:r>
            <a:r>
              <a:rPr lang="ru-RU" sz="1800" dirty="0"/>
              <a:t>первых </a:t>
            </a:r>
            <a:r>
              <a:rPr lang="ru-RU" sz="1800" dirty="0" smtClean="0"/>
              <a:t>побед.</a:t>
            </a:r>
            <a:endParaRPr lang="ru-RU" sz="1800" spc="-5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45751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67544" y="1700808"/>
            <a:ext cx="6747662" cy="785817"/>
          </a:xfrm>
        </p:spPr>
        <p:txBody>
          <a:bodyPr>
            <a:noAutofit/>
          </a:bodyPr>
          <a:lstStyle/>
          <a:p>
            <a:r>
              <a:rPr lang="ru-RU" sz="3200" dirty="0" smtClean="0"/>
              <a:t>Принципы программы</a:t>
            </a:r>
            <a:endParaRPr lang="ru-RU" sz="32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517976"/>
            <a:ext cx="5747530" cy="3935360"/>
          </a:xfrm>
        </p:spPr>
        <p:txBody>
          <a:bodyPr>
            <a:noAutofit/>
          </a:bodyPr>
          <a:lstStyle/>
          <a:p>
            <a:pPr algn="l"/>
            <a:r>
              <a:rPr lang="ru-RU" sz="1700" b="1" dirty="0" smtClean="0"/>
              <a:t>1. Принцип </a:t>
            </a:r>
            <a:r>
              <a:rPr lang="ru-RU" sz="1700" b="1" dirty="0"/>
              <a:t>поддержки разнообразия </a:t>
            </a:r>
            <a:r>
              <a:rPr lang="ru-RU" sz="1700" b="1" dirty="0" smtClean="0"/>
              <a:t>детства</a:t>
            </a:r>
          </a:p>
          <a:p>
            <a:pPr algn="l"/>
            <a:r>
              <a:rPr lang="ru-RU" sz="1700" b="1" dirty="0" smtClean="0"/>
              <a:t>2. Принципы со-действия</a:t>
            </a:r>
            <a:r>
              <a:rPr lang="ru-RU" sz="1700" b="1" dirty="0"/>
              <a:t>, сотрудничества и </a:t>
            </a:r>
            <a:r>
              <a:rPr lang="ru-RU" sz="1700" b="1" dirty="0" smtClean="0"/>
              <a:t>участия</a:t>
            </a:r>
          </a:p>
          <a:p>
            <a:pPr algn="l"/>
            <a:r>
              <a:rPr lang="ru-RU" sz="1700" b="1" dirty="0" smtClean="0"/>
              <a:t>3. Принцип </a:t>
            </a:r>
            <a:r>
              <a:rPr lang="ru-RU" sz="1700" b="1" dirty="0"/>
              <a:t>обогащения (амплификации) развития через поддержку детской инициативы и интересов</a:t>
            </a:r>
          </a:p>
          <a:p>
            <a:pPr algn="l"/>
            <a:r>
              <a:rPr lang="ru-RU" sz="1700" b="1" dirty="0" smtClean="0"/>
              <a:t>4. Принцип </a:t>
            </a:r>
            <a:r>
              <a:rPr lang="ru-RU" sz="1700" b="1" dirty="0"/>
              <a:t>поддержки любознательности и исследовательской активности</a:t>
            </a:r>
          </a:p>
          <a:p>
            <a:pPr algn="l"/>
            <a:r>
              <a:rPr lang="ru-RU" sz="1700" b="1" dirty="0" smtClean="0"/>
              <a:t>5. Принцип дифференциации </a:t>
            </a:r>
            <a:r>
              <a:rPr lang="ru-RU" sz="1700" b="1" dirty="0"/>
              <a:t>обучения</a:t>
            </a:r>
          </a:p>
          <a:p>
            <a:pPr algn="l"/>
            <a:r>
              <a:rPr lang="ru-RU" sz="1700" b="1" dirty="0" smtClean="0"/>
              <a:t>6. Принцип </a:t>
            </a:r>
            <a:r>
              <a:rPr lang="ru-RU" sz="1700" b="1" dirty="0"/>
              <a:t>эмоционального </a:t>
            </a:r>
            <a:r>
              <a:rPr lang="ru-RU" sz="1700" b="1" dirty="0" smtClean="0"/>
              <a:t>благополучия</a:t>
            </a:r>
          </a:p>
          <a:p>
            <a:pPr algn="l"/>
            <a:r>
              <a:rPr lang="ru-RU" sz="1700" b="1" dirty="0" smtClean="0"/>
              <a:t>7. Принцип </a:t>
            </a:r>
            <a:r>
              <a:rPr lang="ru-RU" sz="1700" b="1" dirty="0"/>
              <a:t>обучения на модели собственного </a:t>
            </a:r>
            <a:r>
              <a:rPr lang="ru-RU" sz="1700" b="1" dirty="0" smtClean="0"/>
              <a:t>поведения</a:t>
            </a:r>
          </a:p>
          <a:p>
            <a:pPr algn="l"/>
            <a:r>
              <a:rPr lang="ru-RU" sz="1700" b="1" dirty="0" smtClean="0"/>
              <a:t>8. Принцип </a:t>
            </a:r>
            <a:r>
              <a:rPr lang="ru-RU" sz="1700" b="1" dirty="0"/>
              <a:t>признания права на </a:t>
            </a:r>
            <a:r>
              <a:rPr lang="ru-RU" sz="1700" b="1" dirty="0" smtClean="0"/>
              <a:t>ошибку</a:t>
            </a:r>
          </a:p>
          <a:p>
            <a:pPr algn="l"/>
            <a:r>
              <a:rPr lang="ru-RU" sz="1700" b="1" dirty="0" smtClean="0"/>
              <a:t>9. Принцип </a:t>
            </a:r>
            <a:r>
              <a:rPr lang="ru-RU" sz="1700" b="1" dirty="0"/>
              <a:t>поддержки игры во всех ее видах и </a:t>
            </a:r>
            <a:r>
              <a:rPr lang="ru-RU" sz="1700" b="1" dirty="0" smtClean="0"/>
              <a:t>формах</a:t>
            </a:r>
          </a:p>
          <a:p>
            <a:pPr algn="l"/>
            <a:r>
              <a:rPr lang="ru-RU" sz="1700" b="1" dirty="0" smtClean="0"/>
              <a:t>10. Принцип </a:t>
            </a:r>
            <a:r>
              <a:rPr lang="ru-RU" sz="1700" b="1" dirty="0"/>
              <a:t>преемственности</a:t>
            </a:r>
          </a:p>
          <a:p>
            <a:pPr algn="l"/>
            <a:endParaRPr lang="ru-RU" sz="1700" b="1" spc="-5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22187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857224" y="1700808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Обратная связь</a:t>
            </a:r>
            <a:endParaRPr lang="ru-RU" sz="3000" spc="-1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algn="just"/>
            <a:endParaRPr lang="ru-RU" sz="1800" dirty="0" smtClean="0"/>
          </a:p>
          <a:p>
            <a:pPr algn="just"/>
            <a:r>
              <a:rPr lang="ru-RU" sz="1800" dirty="0" smtClean="0"/>
              <a:t>Чрезвычайно важными </a:t>
            </a:r>
            <a:r>
              <a:rPr lang="ru-RU" sz="1800" dirty="0"/>
              <a:t>для </a:t>
            </a:r>
            <a:r>
              <a:rPr lang="ru-RU" sz="1800" dirty="0" smtClean="0"/>
              <a:t>программы являются постоянные педагогические наблюдения,  регистрация </a:t>
            </a:r>
            <a:r>
              <a:rPr lang="ru-RU" sz="1800" dirty="0"/>
              <a:t>поведения и развития ребенка</a:t>
            </a:r>
            <a:r>
              <a:rPr lang="ru-RU" sz="1800" dirty="0" smtClean="0"/>
              <a:t>.</a:t>
            </a:r>
          </a:p>
          <a:p>
            <a:pPr algn="just"/>
            <a:endParaRPr lang="ru-RU" sz="1800" spc="-50" dirty="0"/>
          </a:p>
          <a:p>
            <a:pPr algn="just"/>
            <a:r>
              <a:rPr lang="ru-RU" sz="1800" dirty="0" smtClean="0"/>
              <a:t>Программа акцентирует внимание на необходимость понимания индивидуальности </a:t>
            </a:r>
            <a:r>
              <a:rPr lang="ru-RU" sz="1800" dirty="0"/>
              <a:t>ребенка, </a:t>
            </a:r>
            <a:r>
              <a:rPr lang="ru-RU" sz="1800" dirty="0" smtClean="0"/>
              <a:t>определения текущего уровня </a:t>
            </a:r>
            <a:r>
              <a:rPr lang="ru-RU" sz="1800" dirty="0"/>
              <a:t>его личностного развития и эмоционального состояния  в данной ситуации </a:t>
            </a:r>
            <a:r>
              <a:rPr lang="ru-RU" sz="1800" dirty="0" smtClean="0"/>
              <a:t>взаимодействия.</a:t>
            </a:r>
            <a:endParaRPr lang="ru-RU" sz="1800" spc="-5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35703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857224" y="1700808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Отказ от неадекватных ожиданий</a:t>
            </a:r>
            <a:endParaRPr lang="ru-RU" sz="3000" spc="-1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algn="just"/>
            <a:endParaRPr lang="ru-RU" sz="1800" dirty="0" smtClean="0"/>
          </a:p>
          <a:p>
            <a:pPr algn="just"/>
            <a:r>
              <a:rPr lang="ru-RU" sz="1800" dirty="0"/>
              <a:t>С</a:t>
            </a:r>
            <a:r>
              <a:rPr lang="ru-RU" sz="1800" dirty="0" smtClean="0"/>
              <a:t>уществовавшие </a:t>
            </a:r>
            <a:r>
              <a:rPr lang="ru-RU" sz="1800" dirty="0"/>
              <a:t>ранее </a:t>
            </a:r>
            <a:r>
              <a:rPr lang="ru-RU" sz="1800" b="1" dirty="0"/>
              <a:t>единые</a:t>
            </a:r>
            <a:r>
              <a:rPr lang="ru-RU" sz="1800" dirty="0"/>
              <a:t> возрастные ориентиры и методические рекомендации для детей одного биологического возраста, а также составленные на их основе содержание и уровень занятий для групп определенного возраста, на которые ориентировались традиционные типовые программы, не соответствуют реальной сложности и многообразию развития и с необратимостью  ведут к неправильным стратегиям.</a:t>
            </a:r>
            <a:endParaRPr lang="ru-RU" sz="1800" spc="-5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10297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67544" y="1700808"/>
            <a:ext cx="6747662" cy="785817"/>
          </a:xfrm>
        </p:spPr>
        <p:txBody>
          <a:bodyPr>
            <a:noAutofit/>
          </a:bodyPr>
          <a:lstStyle/>
          <a:p>
            <a:r>
              <a:rPr lang="ru-RU" sz="3200" dirty="0" smtClean="0"/>
              <a:t>Принцип дифференциации обучения</a:t>
            </a:r>
            <a:endParaRPr lang="ru-RU" sz="32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517976"/>
            <a:ext cx="5357850" cy="3935360"/>
          </a:xfrm>
        </p:spPr>
        <p:txBody>
          <a:bodyPr>
            <a:noAutofit/>
          </a:bodyPr>
          <a:lstStyle/>
          <a:p>
            <a:pPr algn="l"/>
            <a:r>
              <a:rPr lang="ru-RU" sz="1600" dirty="0"/>
              <a:t>Дифференцированное обучение – это форма организации учебного процесса, при которой педагоги учитывают готовность, интересы и особенности каждого ребенка или небольших групп детей: составляют программы; выбирают методы и стратегии обучения, учебные материалы; организуют учебную деятельность, которая удовлетворяет </a:t>
            </a:r>
            <a:r>
              <a:rPr lang="ru-RU" sz="1600" b="1" i="1" dirty="0"/>
              <a:t>различные</a:t>
            </a:r>
            <a:r>
              <a:rPr lang="ru-RU" sz="1600" b="1" dirty="0"/>
              <a:t> потребности </a:t>
            </a:r>
            <a:r>
              <a:rPr lang="ru-RU" sz="1600" b="1" dirty="0" smtClean="0"/>
              <a:t>воспитанников</a:t>
            </a:r>
          </a:p>
          <a:p>
            <a:pPr algn="l"/>
            <a:endParaRPr lang="ru-RU" sz="1600" dirty="0" smtClean="0"/>
          </a:p>
          <a:p>
            <a:pPr algn="l"/>
            <a:r>
              <a:rPr lang="ru-RU" sz="1600" dirty="0" smtClean="0"/>
              <a:t>Целью </a:t>
            </a:r>
            <a:r>
              <a:rPr lang="ru-RU" sz="1600" dirty="0"/>
              <a:t>дифференцированного обучения является учет</a:t>
            </a:r>
          </a:p>
          <a:p>
            <a:pPr algn="l"/>
            <a:r>
              <a:rPr lang="ru-RU" sz="1600" dirty="0"/>
              <a:t>- готовности к обучению;</a:t>
            </a:r>
          </a:p>
          <a:p>
            <a:pPr algn="l"/>
            <a:r>
              <a:rPr lang="ru-RU" sz="1600" dirty="0"/>
              <a:t>- темпа развития;</a:t>
            </a:r>
          </a:p>
          <a:p>
            <a:pPr algn="l"/>
            <a:r>
              <a:rPr lang="ru-RU" sz="1600" dirty="0"/>
              <a:t>-  интересов;</a:t>
            </a:r>
          </a:p>
          <a:p>
            <a:pPr algn="l"/>
            <a:r>
              <a:rPr lang="ru-RU" sz="1600" dirty="0"/>
              <a:t>-  особенностей ребенка. </a:t>
            </a:r>
          </a:p>
          <a:p>
            <a:pPr algn="l"/>
            <a:endParaRPr lang="ru-RU" sz="1600" b="1" spc="-5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58694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67544" y="1556792"/>
            <a:ext cx="6747662" cy="785817"/>
          </a:xfrm>
        </p:spPr>
        <p:txBody>
          <a:bodyPr>
            <a:noAutofit/>
          </a:bodyPr>
          <a:lstStyle/>
          <a:p>
            <a:r>
              <a:rPr lang="ru-RU" sz="3200" dirty="0" smtClean="0"/>
              <a:t>Принцип дифференциации обучения</a:t>
            </a:r>
            <a:endParaRPr lang="ru-RU" sz="32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algn="l"/>
            <a:r>
              <a:rPr lang="ru-RU" sz="1600" dirty="0"/>
              <a:t>Д</a:t>
            </a:r>
            <a:r>
              <a:rPr lang="ru-RU" sz="1600" dirty="0" smtClean="0"/>
              <a:t>ифференцированное </a:t>
            </a:r>
            <a:r>
              <a:rPr lang="ru-RU" sz="1600" dirty="0"/>
              <a:t>обучение уделяет особое внимание возможности </a:t>
            </a:r>
            <a:r>
              <a:rPr lang="ru-RU" sz="1600" i="1" dirty="0"/>
              <a:t>выбора детьми</a:t>
            </a:r>
            <a:r>
              <a:rPr lang="ru-RU" sz="1600" dirty="0"/>
              <a:t> способов работы (индивидуально или в группах), способов выражения, содержания деятельности и т. д. Чтобы выбор детей дошкольного возраста был результативным, он должен быть осторожно «организован» воспитателем таким образом, чтобы</a:t>
            </a:r>
            <a:r>
              <a:rPr lang="ru-RU" sz="1600" dirty="0" smtClean="0"/>
              <a:t>: </a:t>
            </a:r>
            <a:endParaRPr lang="ru-RU" sz="1600" dirty="0"/>
          </a:p>
          <a:p>
            <a:pPr lvl="0" algn="l"/>
            <a:r>
              <a:rPr lang="ru-RU" sz="1600" dirty="0" smtClean="0"/>
              <a:t>- соответствовать </a:t>
            </a:r>
            <a:r>
              <a:rPr lang="ru-RU" sz="1600" dirty="0"/>
              <a:t>целям, которые должны быть достигнуты; </a:t>
            </a:r>
          </a:p>
          <a:p>
            <a:pPr lvl="0" algn="l"/>
            <a:r>
              <a:rPr lang="ru-RU" sz="1600" dirty="0" smtClean="0"/>
              <a:t>- являться </a:t>
            </a:r>
            <a:r>
              <a:rPr lang="ru-RU" sz="1600" dirty="0"/>
              <a:t>подлинным выбором детей; </a:t>
            </a:r>
          </a:p>
          <a:p>
            <a:pPr lvl="0" algn="l"/>
            <a:r>
              <a:rPr lang="ru-RU" sz="1600" dirty="0" smtClean="0"/>
              <a:t>- не </a:t>
            </a:r>
            <a:r>
              <a:rPr lang="ru-RU" sz="1600" dirty="0"/>
              <a:t>дать ребенку растеряться при большом количестве вариантов. </a:t>
            </a:r>
          </a:p>
          <a:p>
            <a:pPr algn="l"/>
            <a:r>
              <a:rPr lang="ru-RU" sz="1600" dirty="0"/>
              <a:t>Дошкольники должны уметь под надлежащим руководством воспитателя не только сделать выбор, но и обосновать его. </a:t>
            </a:r>
            <a:endParaRPr lang="ru-RU" sz="1600" b="1" spc="-5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51813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67544" y="1556792"/>
            <a:ext cx="6747662" cy="785817"/>
          </a:xfrm>
        </p:spPr>
        <p:txBody>
          <a:bodyPr>
            <a:noAutofit/>
          </a:bodyPr>
          <a:lstStyle/>
          <a:p>
            <a:r>
              <a:rPr lang="ru-RU" sz="3200" dirty="0" smtClean="0"/>
              <a:t>Принцип дифференциации обучения</a:t>
            </a:r>
            <a:endParaRPr lang="ru-RU" sz="32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algn="l"/>
            <a:r>
              <a:rPr lang="ru-RU" sz="1600" dirty="0"/>
              <a:t>Д</a:t>
            </a:r>
            <a:r>
              <a:rPr lang="ru-RU" sz="1600" dirty="0" smtClean="0"/>
              <a:t>ифференцированное </a:t>
            </a:r>
            <a:r>
              <a:rPr lang="ru-RU" sz="1600" dirty="0"/>
              <a:t>обучение уделяет особое внимание возможности </a:t>
            </a:r>
            <a:r>
              <a:rPr lang="ru-RU" sz="1600" i="1" dirty="0"/>
              <a:t>выбора детьми</a:t>
            </a:r>
            <a:r>
              <a:rPr lang="ru-RU" sz="1600" dirty="0"/>
              <a:t> способов работы (индивидуально или в группах), способов выражения, содержания деятельности и т. д. Чтобы выбор детей дошкольного возраста был результативным, он должен быть осторожно «организован» воспитателем таким образом, чтобы</a:t>
            </a:r>
            <a:r>
              <a:rPr lang="ru-RU" sz="1600" dirty="0" smtClean="0"/>
              <a:t>: </a:t>
            </a:r>
            <a:endParaRPr lang="ru-RU" sz="1600" dirty="0"/>
          </a:p>
          <a:p>
            <a:pPr lvl="0" algn="l"/>
            <a:r>
              <a:rPr lang="ru-RU" sz="1600" dirty="0" smtClean="0"/>
              <a:t>- соответствовать </a:t>
            </a:r>
            <a:r>
              <a:rPr lang="ru-RU" sz="1600" dirty="0"/>
              <a:t>целям, которые должны быть достигнуты; </a:t>
            </a:r>
          </a:p>
          <a:p>
            <a:pPr lvl="0" algn="l"/>
            <a:r>
              <a:rPr lang="ru-RU" sz="1600" dirty="0" smtClean="0"/>
              <a:t>- являться </a:t>
            </a:r>
            <a:r>
              <a:rPr lang="ru-RU" sz="1600" dirty="0"/>
              <a:t>подлинным выбором детей; </a:t>
            </a:r>
          </a:p>
          <a:p>
            <a:pPr lvl="0" algn="l"/>
            <a:r>
              <a:rPr lang="ru-RU" sz="1600" dirty="0" smtClean="0"/>
              <a:t>- не </a:t>
            </a:r>
            <a:r>
              <a:rPr lang="ru-RU" sz="1600" dirty="0"/>
              <a:t>дать ребенку растеряться при большом количестве вариантов. </a:t>
            </a:r>
          </a:p>
          <a:p>
            <a:pPr algn="l"/>
            <a:r>
              <a:rPr lang="ru-RU" sz="1600" dirty="0"/>
              <a:t>Дошкольники должны уметь под надлежащим руководством воспитателя не только сделать выбор, но и обосновать его. </a:t>
            </a:r>
            <a:endParaRPr lang="ru-RU" sz="1600" b="1" spc="-5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7615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67544" y="1556792"/>
            <a:ext cx="6747662" cy="785817"/>
          </a:xfrm>
        </p:spPr>
        <p:txBody>
          <a:bodyPr>
            <a:noAutofit/>
          </a:bodyPr>
          <a:lstStyle/>
          <a:p>
            <a:r>
              <a:rPr lang="ru-RU" sz="3200" dirty="0" smtClean="0"/>
              <a:t>Четыре уровня дифференциации</a:t>
            </a:r>
            <a:endParaRPr lang="ru-RU" sz="32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algn="l"/>
            <a:r>
              <a:rPr lang="ru-RU" sz="1600" dirty="0"/>
              <a:t>Д</a:t>
            </a:r>
            <a:r>
              <a:rPr lang="ru-RU" sz="1600" dirty="0" smtClean="0"/>
              <a:t>ифференцированная </a:t>
            </a:r>
            <a:r>
              <a:rPr lang="ru-RU" sz="1600" dirty="0"/>
              <a:t>педагогика влияет на процесс обучения на четырех уровнях: </a:t>
            </a:r>
            <a:endParaRPr lang="ru-RU" sz="1600" dirty="0" smtClean="0"/>
          </a:p>
          <a:p>
            <a:pPr marL="342900" indent="-342900" algn="l">
              <a:buAutoNum type="arabicPeriod"/>
            </a:pPr>
            <a:r>
              <a:rPr lang="ru-RU" sz="1600" b="1" i="1" dirty="0" smtClean="0"/>
              <a:t>Содержание</a:t>
            </a:r>
          </a:p>
          <a:p>
            <a:pPr marL="342900" indent="-342900" algn="l">
              <a:buAutoNum type="arabicPeriod"/>
            </a:pPr>
            <a:r>
              <a:rPr lang="ru-RU" sz="1600" b="1" i="1" dirty="0" smtClean="0"/>
              <a:t>Образовательный процесс</a:t>
            </a:r>
          </a:p>
          <a:p>
            <a:pPr marL="342900" indent="-342900" algn="l">
              <a:buAutoNum type="arabicPeriod"/>
            </a:pPr>
            <a:r>
              <a:rPr lang="ru-RU" sz="1600" b="1" i="1" dirty="0" smtClean="0"/>
              <a:t>Учебная </a:t>
            </a:r>
            <a:r>
              <a:rPr lang="ru-RU" sz="1600" b="1" i="1" dirty="0"/>
              <a:t>среда</a:t>
            </a:r>
            <a:r>
              <a:rPr lang="ru-RU" sz="1600" b="1" dirty="0"/>
              <a:t> </a:t>
            </a:r>
            <a:r>
              <a:rPr lang="ru-RU" sz="1600" dirty="0"/>
              <a:t>(в т. ч. предметно-развивающая среда</a:t>
            </a:r>
            <a:r>
              <a:rPr lang="ru-RU" sz="1600" dirty="0" smtClean="0"/>
              <a:t>)</a:t>
            </a:r>
          </a:p>
          <a:p>
            <a:pPr marL="342900" indent="-342900" algn="l">
              <a:buAutoNum type="arabicPeriod"/>
            </a:pPr>
            <a:r>
              <a:rPr lang="ru-RU" sz="1600" b="1" i="1" dirty="0" smtClean="0"/>
              <a:t>Результаты</a:t>
            </a:r>
            <a:endParaRPr lang="ru-RU" sz="1600" b="1" spc="-5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5318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67544" y="1556792"/>
            <a:ext cx="6747662" cy="785817"/>
          </a:xfrm>
        </p:spPr>
        <p:txBody>
          <a:bodyPr>
            <a:noAutofit/>
          </a:bodyPr>
          <a:lstStyle/>
          <a:p>
            <a:r>
              <a:rPr lang="ru-RU" sz="3200" dirty="0" smtClean="0"/>
              <a:t>Дифференциация содержания</a:t>
            </a:r>
            <a:endParaRPr lang="ru-RU" sz="32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76872"/>
            <a:ext cx="5976664" cy="3935360"/>
          </a:xfrm>
        </p:spPr>
        <p:txBody>
          <a:bodyPr>
            <a:noAutofit/>
          </a:bodyPr>
          <a:lstStyle/>
          <a:p>
            <a:r>
              <a:rPr lang="ru-RU" sz="1200" dirty="0" smtClean="0"/>
              <a:t>Дифференциация </a:t>
            </a:r>
            <a:r>
              <a:rPr lang="ru-RU" sz="1200" dirty="0"/>
              <a:t>содержания в соответствии с учебной готовностью, интересами и стилем обучения детей может быть проведена на двух уровнях: а) то, чему воспитатель обучает, и б) то, каким образом он дает доступ к знаниям тем, кто хочет их получить</a:t>
            </a:r>
          </a:p>
          <a:p>
            <a:pPr algn="l"/>
            <a:endParaRPr lang="ru-RU" sz="1200" dirty="0" smtClean="0"/>
          </a:p>
          <a:p>
            <a:pPr algn="l"/>
            <a:r>
              <a:rPr lang="ru-RU" sz="1200" dirty="0" smtClean="0"/>
              <a:t>В </a:t>
            </a:r>
            <a:r>
              <a:rPr lang="ru-RU" sz="1200" dirty="0"/>
              <a:t>зависимости от учебной готовности детей воспитатель, например:</a:t>
            </a:r>
          </a:p>
          <a:p>
            <a:pPr algn="l"/>
            <a:r>
              <a:rPr lang="ru-RU" sz="1200" dirty="0"/>
              <a:t>-  обнаруживает ранее полученный опыт детей, выявляет их текущие знания о конкретном содержании и соответственно адаптирует вопросы и ход деятельности; </a:t>
            </a:r>
          </a:p>
          <a:p>
            <a:pPr algn="l"/>
            <a:r>
              <a:rPr lang="ru-RU" sz="1200" dirty="0"/>
              <a:t>- позволяет детям выразить то, что они знают, способом, которым они выражали свои знания до этого времени: в зависимости от уровня их выразительной способности некоторые дети могут описать свой опыт группе, в то время как другие могут нарисовать то, что знают;</a:t>
            </a:r>
          </a:p>
          <a:p>
            <a:pPr algn="l"/>
            <a:r>
              <a:rPr lang="ru-RU" sz="1200" dirty="0"/>
              <a:t>- дает многочисленные примеры употребления понятия таким образом, чтобы дети могли соотнести его с различным личным опытом и установить связь;</a:t>
            </a:r>
          </a:p>
          <a:p>
            <a:pPr algn="l"/>
            <a:r>
              <a:rPr lang="ru-RU" sz="1200" dirty="0"/>
              <a:t>-  в рамках проекта поощряет детей искать информацию по данной теме способом, которым они владеют лучше всего;</a:t>
            </a:r>
          </a:p>
          <a:p>
            <a:pPr algn="l"/>
            <a:r>
              <a:rPr lang="ru-RU" sz="1200" dirty="0"/>
              <a:t>- предоставляет образцы различной сложности, так что дети могут использовать те, которые соответствуют их учебной готовности. Например, при формировании математических понятий использует различные доступные символы, рисунки-фотографии, предметы и т. д.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58136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67544" y="1556792"/>
            <a:ext cx="6747662" cy="785817"/>
          </a:xfrm>
        </p:spPr>
        <p:txBody>
          <a:bodyPr>
            <a:noAutofit/>
          </a:bodyPr>
          <a:lstStyle/>
          <a:p>
            <a:r>
              <a:rPr lang="ru-RU" sz="3200" dirty="0"/>
              <a:t>Дифференциация процесса</a:t>
            </a:r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76872"/>
            <a:ext cx="5976664" cy="3935360"/>
          </a:xfrm>
        </p:spPr>
        <p:txBody>
          <a:bodyPr>
            <a:noAutofit/>
          </a:bodyPr>
          <a:lstStyle/>
          <a:p>
            <a:pPr algn="l"/>
            <a:r>
              <a:rPr lang="ru-RU" sz="1400" dirty="0"/>
              <a:t>Дифференциация процесса касается методологии и видов деятельности, которые избираются для понимания какого-либо содержания детьми. </a:t>
            </a:r>
            <a:endParaRPr lang="ru-RU" sz="1400" dirty="0" smtClean="0"/>
          </a:p>
          <a:p>
            <a:pPr algn="l"/>
            <a:endParaRPr lang="ru-RU" sz="1400" dirty="0" smtClean="0"/>
          </a:p>
          <a:p>
            <a:pPr algn="l"/>
            <a:r>
              <a:rPr lang="ru-RU" sz="1400" dirty="0" smtClean="0"/>
              <a:t>Дифференциация </a:t>
            </a:r>
            <a:r>
              <a:rPr lang="ru-RU" sz="1400" dirty="0"/>
              <a:t>процесса касается способа, которым воспитатель помогает детям перейти от текущей точки понимания к более сложному уровню, в зависимости от </a:t>
            </a:r>
            <a:r>
              <a:rPr lang="ru-RU" sz="1400" dirty="0" smtClean="0"/>
              <a:t>текущего уровня развития, их </a:t>
            </a:r>
            <a:r>
              <a:rPr lang="ru-RU" sz="1400" dirty="0"/>
              <a:t>интересов и </a:t>
            </a:r>
            <a:r>
              <a:rPr lang="ru-RU" sz="1400" dirty="0" smtClean="0"/>
              <a:t>особенностей </a:t>
            </a:r>
            <a:r>
              <a:rPr lang="ru-RU" sz="1400" dirty="0"/>
              <a:t>детей. </a:t>
            </a:r>
            <a:endParaRPr lang="ru-RU" sz="1400" dirty="0" smtClean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83401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Vdohnovenie_Prezentation_Slide_Design_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"/>
            <a:ext cx="9144000" cy="68541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2571745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Программа «Вдохновение» </a:t>
            </a:r>
            <a:br>
              <a:rPr lang="ru-RU" sz="3000" spc="-100" dirty="0" smtClean="0"/>
            </a:br>
            <a:r>
              <a:rPr lang="ru-RU" sz="3000" spc="-100" dirty="0" smtClean="0"/>
              <a:t>создана для реализации </a:t>
            </a:r>
            <a:br>
              <a:rPr lang="ru-RU" sz="3000" spc="-100" dirty="0" smtClean="0"/>
            </a:br>
            <a:r>
              <a:rPr lang="ru-RU" sz="3000" spc="-100" dirty="0" smtClean="0"/>
              <a:t>в современной социокультурной ситуации развития детства</a:t>
            </a:r>
            <a:endParaRPr lang="ru-RU" sz="3000" spc="-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3717032"/>
            <a:ext cx="5143536" cy="2426612"/>
          </a:xfrm>
        </p:spPr>
        <p:txBody>
          <a:bodyPr>
            <a:noAutofit/>
          </a:bodyPr>
          <a:lstStyle/>
          <a:p>
            <a:pPr algn="l">
              <a:lnSpc>
                <a:spcPts val="1500"/>
              </a:lnSpc>
            </a:pPr>
            <a:r>
              <a:rPr lang="ru-RU" sz="1400" dirty="0"/>
              <a:t>Особенность программы  </a:t>
            </a:r>
            <a:r>
              <a:rPr lang="ru-RU" sz="1400" dirty="0" smtClean="0"/>
              <a:t>- учет реалий современной социокультурной ситуации </a:t>
            </a:r>
            <a:r>
              <a:rPr lang="ru-RU" sz="1400" dirty="0"/>
              <a:t>развития детства,  со всеми присущими  современному раннему и дошкольному возрасту проблемами роста и </a:t>
            </a:r>
            <a:r>
              <a:rPr lang="ru-RU" sz="1400" dirty="0" smtClean="0"/>
              <a:t>развития</a:t>
            </a:r>
            <a:endParaRPr lang="ru-RU" sz="1300" spc="-50" dirty="0"/>
          </a:p>
        </p:txBody>
      </p:sp>
      <p:pic>
        <p:nvPicPr>
          <p:cNvPr id="5" name="Picture 2" descr="C:\_Files\_2014\Серия книг «Вдохновение»\Prezentation\Files\Vdohnovenie_Book_Cover_(Design)_Previ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3571876"/>
            <a:ext cx="1509604" cy="20002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768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67544" y="1556792"/>
            <a:ext cx="6747662" cy="785817"/>
          </a:xfrm>
        </p:spPr>
        <p:txBody>
          <a:bodyPr>
            <a:noAutofit/>
          </a:bodyPr>
          <a:lstStyle/>
          <a:p>
            <a:r>
              <a:rPr lang="ru-RU" sz="3200" dirty="0" smtClean="0"/>
              <a:t>Дифференциация содержания</a:t>
            </a:r>
            <a:endParaRPr lang="ru-RU" sz="32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76872"/>
            <a:ext cx="5976664" cy="3935360"/>
          </a:xfrm>
        </p:spPr>
        <p:txBody>
          <a:bodyPr>
            <a:noAutofit/>
          </a:bodyPr>
          <a:lstStyle/>
          <a:p>
            <a:pPr algn="l"/>
            <a:r>
              <a:rPr lang="ru-RU" sz="1400" dirty="0"/>
              <a:t>В </a:t>
            </a:r>
            <a:r>
              <a:rPr lang="ru-RU" sz="1400" b="1" dirty="0"/>
              <a:t>зависимости от интересов детей </a:t>
            </a:r>
            <a:r>
              <a:rPr lang="ru-RU" sz="1400" dirty="0"/>
              <a:t>воспитатель, например:</a:t>
            </a:r>
          </a:p>
          <a:p>
            <a:pPr algn="l"/>
            <a:r>
              <a:rPr lang="ru-RU" sz="1400" dirty="0"/>
              <a:t>- заботится о том, чтобы темы, рассматриваемые детьми, отражали различные интересы. В «обширной» теме (например, «машины») дети могут выбрать аспекты, которыми хотят заниматься (например, «колеса», «велосипеды» и т. д.).</a:t>
            </a:r>
          </a:p>
          <a:p>
            <a:pPr algn="l"/>
            <a:r>
              <a:rPr lang="ru-RU" sz="1400" dirty="0"/>
              <a:t>В </a:t>
            </a:r>
            <a:r>
              <a:rPr lang="ru-RU" sz="1400" b="1" dirty="0"/>
              <a:t>зависимости особенностей ребенка</a:t>
            </a:r>
            <a:r>
              <a:rPr lang="ru-RU" sz="1400" dirty="0"/>
              <a:t>, воспитатель, например:</a:t>
            </a:r>
          </a:p>
          <a:p>
            <a:pPr algn="l"/>
            <a:r>
              <a:rPr lang="ru-RU" sz="1400" dirty="0"/>
              <a:t>- заботится о том, чтобы материал, выбранный для рассмотрения конкретной темы/понятия, варьировал стиль обучения детей: ученик рассказывает группе о виде спорта, одновременно показывая фотографии разных спортивных моментов, например футбольный матч или кадры видеозаписи игры (визуальные и акустические средства); </a:t>
            </a:r>
          </a:p>
          <a:p>
            <a:pPr algn="l"/>
            <a:r>
              <a:rPr lang="ru-RU" sz="1400" dirty="0"/>
              <a:t>- поощряет детей, чтобы они больше узнавали о теме обсуждения (на «детском языке») и показывали другим ребятам движения, которые они знают, когда выходят во двор; </a:t>
            </a:r>
          </a:p>
          <a:p>
            <a:pPr algn="l"/>
            <a:r>
              <a:rPr lang="ru-RU" sz="1400" dirty="0"/>
              <a:t>- представляет содержание деятельности (например, понятие, навык), используя различные графические представления (например, чтобы показать, что «части» составляют общую картину).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48238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67544" y="1412776"/>
            <a:ext cx="6747662" cy="785817"/>
          </a:xfrm>
        </p:spPr>
        <p:txBody>
          <a:bodyPr>
            <a:noAutofit/>
          </a:bodyPr>
          <a:lstStyle/>
          <a:p>
            <a:r>
              <a:rPr lang="ru-RU" sz="3200" dirty="0"/>
              <a:t>Дифференциация </a:t>
            </a:r>
            <a:r>
              <a:rPr lang="ru-RU" sz="3200" dirty="0" smtClean="0"/>
              <a:t>представления детских результатов</a:t>
            </a:r>
            <a:endParaRPr lang="ru-RU" sz="32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76872"/>
            <a:ext cx="5976664" cy="3935360"/>
          </a:xfrm>
        </p:spPr>
        <p:txBody>
          <a:bodyPr>
            <a:noAutofit/>
          </a:bodyPr>
          <a:lstStyle/>
          <a:p>
            <a:pPr algn="l"/>
            <a:r>
              <a:rPr lang="ru-RU" sz="1400" dirty="0" smtClean="0"/>
              <a:t>Дифференциация </a:t>
            </a:r>
            <a:r>
              <a:rPr lang="ru-RU" sz="1400" dirty="0"/>
              <a:t>результатов касается возможностей, предоставляемых детям для того, чтобы они могли показать, применить или представить другим то, чем они овладели, – знания, умения, навыки – альтернативными способами. </a:t>
            </a:r>
          </a:p>
          <a:p>
            <a:pPr algn="l"/>
            <a:r>
              <a:rPr lang="ru-RU" sz="1400" dirty="0"/>
              <a:t>Представление (презентация) своего результата ребенком имеет особую важность по двум основным причинам:</a:t>
            </a:r>
          </a:p>
          <a:p>
            <a:pPr algn="l"/>
            <a:r>
              <a:rPr lang="ru-RU" sz="1400" dirty="0"/>
              <a:t>а) результаты показывают эффективность обучения и прогресса воспитанника, </a:t>
            </a:r>
          </a:p>
          <a:p>
            <a:pPr algn="l"/>
            <a:r>
              <a:rPr lang="ru-RU" sz="1400" dirty="0"/>
              <a:t>б) во время презентации результатов ребенок может еще раз обдумать, организовать и использовать «новые» знания и навыки (</a:t>
            </a:r>
            <a:r>
              <a:rPr lang="ru-RU" sz="1400" dirty="0" err="1"/>
              <a:t>Tomlinson</a:t>
            </a:r>
            <a:r>
              <a:rPr lang="ru-RU" sz="1400" dirty="0"/>
              <a:t>, 2001).</a:t>
            </a:r>
          </a:p>
          <a:p>
            <a:pPr algn="l"/>
            <a:r>
              <a:rPr lang="ru-RU" sz="1400" dirty="0"/>
              <a:t>Вербальный способ представления результатов и полученных знаний является основным для ребенка. </a:t>
            </a:r>
          </a:p>
          <a:p>
            <a:pPr algn="l"/>
            <a:r>
              <a:rPr lang="ru-RU" sz="1400" dirty="0"/>
              <a:t>Это имеет два важных последствия: </a:t>
            </a:r>
          </a:p>
          <a:p>
            <a:pPr algn="l"/>
            <a:r>
              <a:rPr lang="ru-RU" sz="1400" u="sng" dirty="0"/>
              <a:t>а) вызывает трудности у детей, которые предпочитают другие способы самовыражения; </a:t>
            </a:r>
            <a:endParaRPr lang="ru-RU" sz="1400" dirty="0"/>
          </a:p>
          <a:p>
            <a:pPr algn="l"/>
            <a:r>
              <a:rPr lang="ru-RU" sz="1400" u="sng" dirty="0"/>
              <a:t>б) не позволяет сформировать навыки применения других способов самовыражения, навыки одновременного использования разных способов самовыражения, характерных для современного общества (в печатной и электронной форме, с использованием различных предметов и т.д.). </a:t>
            </a:r>
            <a:endParaRPr lang="ru-RU" sz="1400" dirty="0"/>
          </a:p>
          <a:p>
            <a:pPr marL="285750" indent="-285750" algn="l">
              <a:buFontTx/>
              <a:buChar char="-"/>
            </a:pPr>
            <a:endParaRPr lang="ru-RU" sz="140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76281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67544" y="1412776"/>
            <a:ext cx="6747662" cy="785817"/>
          </a:xfrm>
        </p:spPr>
        <p:txBody>
          <a:bodyPr>
            <a:noAutofit/>
          </a:bodyPr>
          <a:lstStyle/>
          <a:p>
            <a:r>
              <a:rPr lang="ru-RU" sz="3200" dirty="0"/>
              <a:t>Дифференциация </a:t>
            </a:r>
            <a:r>
              <a:rPr lang="ru-RU" sz="3200" dirty="0" smtClean="0"/>
              <a:t>представления детских результатов</a:t>
            </a:r>
            <a:endParaRPr lang="ru-RU" sz="32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76872"/>
            <a:ext cx="5976664" cy="3935360"/>
          </a:xfrm>
        </p:spPr>
        <p:txBody>
          <a:bodyPr>
            <a:noAutofit/>
          </a:bodyPr>
          <a:lstStyle/>
          <a:p>
            <a:pPr algn="l"/>
            <a:r>
              <a:rPr lang="ru-RU" sz="1400" dirty="0"/>
              <a:t>Принимая во внимание особенности детей, воспитатель </a:t>
            </a:r>
            <a:r>
              <a:rPr lang="ru-RU" sz="1400" i="1" dirty="0"/>
              <a:t>должен предоставлять детям возможность выбирать доступные им средства </a:t>
            </a:r>
            <a:r>
              <a:rPr lang="ru-RU" sz="1400" dirty="0"/>
              <a:t>представления информации и результатов.</a:t>
            </a:r>
          </a:p>
          <a:p>
            <a:pPr algn="l"/>
            <a:r>
              <a:rPr lang="ru-RU" sz="1400" dirty="0"/>
              <a:t>В зависимости от готовности к обучению разных детей воспитатель, например:</a:t>
            </a:r>
          </a:p>
          <a:p>
            <a:pPr algn="l"/>
            <a:r>
              <a:rPr lang="ru-RU" sz="1400" dirty="0"/>
              <a:t>- во время заключительного представления поощряет детей таким образом, чтобы способствовать проявлению ими приобретенных способностей и знаний по теме; </a:t>
            </a:r>
          </a:p>
          <a:p>
            <a:pPr algn="l"/>
            <a:r>
              <a:rPr lang="ru-RU" sz="1400" dirty="0"/>
              <a:t>- дает детям письменные инструкции, которые могут быть использованы в случае необходимости; </a:t>
            </a:r>
          </a:p>
          <a:p>
            <a:pPr algn="l"/>
            <a:r>
              <a:rPr lang="ru-RU" sz="1400" dirty="0"/>
              <a:t>- помогает разбить на отдельные шаги процесс достижения результата, направляет детей во время работы; </a:t>
            </a:r>
          </a:p>
          <a:p>
            <a:pPr algn="l"/>
            <a:r>
              <a:rPr lang="ru-RU" sz="1400" dirty="0"/>
              <a:t>- использует методы оценивания, которые учитывают скорость обучения детей (например, наблюдение, вопросы к детям, организация наблюдений в портфолио);</a:t>
            </a:r>
          </a:p>
          <a:p>
            <a:pPr algn="l"/>
            <a:r>
              <a:rPr lang="ru-RU" sz="1400" dirty="0"/>
              <a:t>- предлагает различные формы организации деятельности, разрешает детям выбрать ту, которая им подходит. </a:t>
            </a:r>
          </a:p>
          <a:p>
            <a:pPr marL="285750" indent="-285750" algn="l">
              <a:buFontTx/>
              <a:buChar char="-"/>
            </a:pPr>
            <a:endParaRPr lang="ru-RU" sz="140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79892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67544" y="1556792"/>
            <a:ext cx="6747662" cy="785817"/>
          </a:xfrm>
        </p:spPr>
        <p:txBody>
          <a:bodyPr>
            <a:noAutofit/>
          </a:bodyPr>
          <a:lstStyle/>
          <a:p>
            <a:r>
              <a:rPr lang="ru-RU" sz="3200" dirty="0" smtClean="0"/>
              <a:t>Образовательные области</a:t>
            </a:r>
            <a:endParaRPr lang="ru-RU" sz="32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algn="l"/>
            <a:r>
              <a:rPr lang="ru-RU" sz="1800" dirty="0"/>
              <a:t>Социально-коммуникативное развитие</a:t>
            </a:r>
          </a:p>
          <a:p>
            <a:pPr algn="l"/>
            <a:r>
              <a:rPr lang="ru-RU" sz="1800" dirty="0"/>
              <a:t>Познавательное развитие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dirty="0" smtClean="0"/>
              <a:t>Математика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dirty="0" smtClean="0"/>
              <a:t>Окружающий мир: Естествознание, экология и техника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dirty="0" smtClean="0"/>
              <a:t>Окружающий мир: Общество, история и культура</a:t>
            </a:r>
          </a:p>
          <a:p>
            <a:pPr algn="l"/>
            <a:r>
              <a:rPr lang="ru-RU" sz="1800" dirty="0" smtClean="0"/>
              <a:t>Речевое </a:t>
            </a:r>
            <a:r>
              <a:rPr lang="ru-RU" sz="1800" dirty="0"/>
              <a:t>развитие</a:t>
            </a:r>
          </a:p>
          <a:p>
            <a:pPr algn="l"/>
            <a:r>
              <a:rPr lang="ru-RU" sz="1800" dirty="0" smtClean="0"/>
              <a:t>Художественно-эстетическое </a:t>
            </a:r>
            <a:r>
              <a:rPr lang="ru-RU" sz="1800" dirty="0"/>
              <a:t>развитие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dirty="0"/>
              <a:t>Изобразительные, пластические искусства, конструирование и моделирование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dirty="0"/>
              <a:t>Музыка, музыкальное движение, танец</a:t>
            </a:r>
          </a:p>
          <a:p>
            <a:pPr algn="l"/>
            <a:r>
              <a:rPr lang="ru-RU" sz="1800" dirty="0" smtClean="0"/>
              <a:t>Физическое развитие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dirty="0"/>
              <a:t>Движение и спорт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dirty="0"/>
              <a:t>Здоровье, гигиена, безопасность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7615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67544" y="1556792"/>
            <a:ext cx="6747662" cy="785817"/>
          </a:xfrm>
        </p:spPr>
        <p:txBody>
          <a:bodyPr>
            <a:noAutofit/>
          </a:bodyPr>
          <a:lstStyle/>
          <a:p>
            <a:r>
              <a:rPr lang="ru-RU" sz="3200" dirty="0" smtClean="0"/>
              <a:t>Образовательные области</a:t>
            </a:r>
            <a:endParaRPr lang="ru-RU" sz="32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algn="l"/>
            <a:r>
              <a:rPr lang="ru-RU" sz="1800" dirty="0"/>
              <a:t>Социально-коммуникативное развитие</a:t>
            </a:r>
          </a:p>
          <a:p>
            <a:pPr algn="l"/>
            <a:r>
              <a:rPr lang="ru-RU" sz="1800" dirty="0"/>
              <a:t>Познавательное развитие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dirty="0" smtClean="0"/>
              <a:t>Математика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dirty="0" smtClean="0"/>
              <a:t>Окружающий мир: Естествознание, экология и техника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dirty="0" smtClean="0"/>
              <a:t>Окружающий мир: Общество, история и культура</a:t>
            </a:r>
          </a:p>
          <a:p>
            <a:pPr algn="l"/>
            <a:r>
              <a:rPr lang="ru-RU" sz="1800" dirty="0" smtClean="0"/>
              <a:t>Речевое </a:t>
            </a:r>
            <a:r>
              <a:rPr lang="ru-RU" sz="1800" dirty="0"/>
              <a:t>развитие</a:t>
            </a:r>
          </a:p>
          <a:p>
            <a:pPr algn="l"/>
            <a:r>
              <a:rPr lang="ru-RU" sz="1800" dirty="0" smtClean="0"/>
              <a:t>Художественно-эстетическое </a:t>
            </a:r>
            <a:r>
              <a:rPr lang="ru-RU" sz="1800" dirty="0"/>
              <a:t>развитие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dirty="0"/>
              <a:t>Изобразительные, пластические искусства, конструирование и моделирование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dirty="0"/>
              <a:t>Музыка, музыкальное движение, танец</a:t>
            </a:r>
          </a:p>
          <a:p>
            <a:pPr algn="l"/>
            <a:r>
              <a:rPr lang="ru-RU" sz="1800" dirty="0" smtClean="0"/>
              <a:t>Физическое развитие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dirty="0"/>
              <a:t>Движение и спорт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dirty="0"/>
              <a:t>Здоровье, гигиена, безопасность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39856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194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67544" y="1556792"/>
            <a:ext cx="6747662" cy="785817"/>
          </a:xfrm>
        </p:spPr>
        <p:txBody>
          <a:bodyPr>
            <a:noAutofit/>
          </a:bodyPr>
          <a:lstStyle/>
          <a:p>
            <a:r>
              <a:rPr lang="ru-RU" sz="3200" dirty="0" smtClean="0"/>
              <a:t>Образовательные области. Структура</a:t>
            </a:r>
            <a:endParaRPr lang="ru-RU" sz="32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276872"/>
            <a:ext cx="5357850" cy="3935360"/>
          </a:xfrm>
        </p:spPr>
        <p:txBody>
          <a:bodyPr>
            <a:noAutofit/>
          </a:bodyPr>
          <a:lstStyle/>
          <a:p>
            <a:pPr marL="342900" indent="-342900" algn="l">
              <a:buAutoNum type="arabicPeriod"/>
            </a:pPr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</a:rPr>
              <a:t>Связь </a:t>
            </a:r>
            <a:r>
              <a:rPr lang="ru-RU" sz="1400" b="1" dirty="0">
                <a:solidFill>
                  <a:schemeClr val="bg1">
                    <a:lumMod val="50000"/>
                  </a:schemeClr>
                </a:solidFill>
              </a:rPr>
              <a:t>раздела </a:t>
            </a:r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bg1">
                    <a:lumMod val="50000"/>
                  </a:schemeClr>
                </a:solidFill>
              </a:rPr>
              <a:t>с другими разделами </a:t>
            </a:r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</a:rPr>
              <a:t>Программы.</a:t>
            </a:r>
          </a:p>
          <a:p>
            <a:pPr marL="342900" indent="-342900" algn="l">
              <a:buAutoNum type="arabicPeriod"/>
            </a:pPr>
            <a:r>
              <a:rPr lang="ru-RU" sz="1400" b="1" dirty="0">
                <a:solidFill>
                  <a:schemeClr val="bg1">
                    <a:lumMod val="50000"/>
                  </a:schemeClr>
                </a:solidFill>
              </a:rPr>
              <a:t>Целевые ориентиры в </a:t>
            </a:r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</a:rPr>
              <a:t>области.</a:t>
            </a:r>
          </a:p>
          <a:p>
            <a:pPr marL="342900" indent="-342900" algn="l">
              <a:buFont typeface="Arial" pitchFamily="34" charset="0"/>
              <a:buAutoNum type="arabicPeriod"/>
            </a:pPr>
            <a:r>
              <a:rPr lang="ru-RU" sz="1400" b="1" i="1" dirty="0">
                <a:solidFill>
                  <a:schemeClr val="bg1">
                    <a:lumMod val="50000"/>
                  </a:schemeClr>
                </a:solidFill>
              </a:rPr>
              <a:t>Организация воспитателем образовательной деятельности </a:t>
            </a:r>
            <a:r>
              <a:rPr lang="ru-RU" sz="1400" b="1" i="1" dirty="0" smtClean="0">
                <a:solidFill>
                  <a:schemeClr val="bg1">
                    <a:lumMod val="50000"/>
                  </a:schemeClr>
                </a:solidFill>
              </a:rPr>
              <a:t>детей.</a:t>
            </a:r>
          </a:p>
          <a:p>
            <a:pPr marL="342900" indent="-342900" algn="l">
              <a:buFont typeface="Arial" pitchFamily="34" charset="0"/>
              <a:buAutoNum type="arabicPeriod"/>
            </a:pPr>
            <a:r>
              <a:rPr lang="ru-RU" sz="1400" b="1" dirty="0">
                <a:solidFill>
                  <a:schemeClr val="bg1">
                    <a:lumMod val="50000"/>
                  </a:schemeClr>
                </a:solidFill>
              </a:rPr>
              <a:t>Организация педагогической </a:t>
            </a:r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</a:rPr>
              <a:t>деятельности</a:t>
            </a:r>
          </a:p>
          <a:p>
            <a:pPr marL="342900" indent="-342900" algn="l">
              <a:buFont typeface="Arial" pitchFamily="34" charset="0"/>
              <a:buAutoNum type="arabicPeriod"/>
            </a:pPr>
            <a:r>
              <a:rPr lang="ru-RU" sz="1400" b="1" dirty="0">
                <a:solidFill>
                  <a:schemeClr val="bg1">
                    <a:lumMod val="50000"/>
                  </a:schemeClr>
                </a:solidFill>
              </a:rPr>
              <a:t>Установки в образовательном </a:t>
            </a:r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</a:rPr>
              <a:t>процессе</a:t>
            </a:r>
          </a:p>
          <a:p>
            <a:pPr marL="342900" indent="-342900" algn="l">
              <a:buFont typeface="Arial" pitchFamily="34" charset="0"/>
              <a:buAutoNum type="arabicPeriod"/>
            </a:pPr>
            <a:r>
              <a:rPr lang="ru-RU" sz="1400" b="1" dirty="0">
                <a:solidFill>
                  <a:schemeClr val="bg1">
                    <a:lumMod val="50000"/>
                  </a:schemeClr>
                </a:solidFill>
              </a:rPr>
              <a:t>Примеры детских и детско-взрослых (детско-родительских) </a:t>
            </a:r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</a:rPr>
              <a:t>проектов</a:t>
            </a:r>
          </a:p>
          <a:p>
            <a:pPr marL="342900" indent="-342900" algn="l">
              <a:buFont typeface="Arial" pitchFamily="34" charset="0"/>
              <a:buAutoNum type="arabicPeriod"/>
            </a:pPr>
            <a:r>
              <a:rPr lang="ru-RU" sz="1400" b="1" dirty="0">
                <a:solidFill>
                  <a:schemeClr val="bg1">
                    <a:lumMod val="50000"/>
                  </a:schemeClr>
                </a:solidFill>
              </a:rPr>
              <a:t>Примерный перечень средств обучения и воспитания (оборудование, игры и игрушек, материалы, программное обеспечение и прочее </a:t>
            </a:r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marL="342900" indent="-342900" algn="l">
              <a:buFont typeface="Arial" pitchFamily="34" charset="0"/>
              <a:buAutoNum type="arabicPeriod"/>
            </a:pPr>
            <a:r>
              <a:rPr lang="ru-RU" sz="1400" b="1" dirty="0">
                <a:solidFill>
                  <a:schemeClr val="bg1">
                    <a:lumMod val="50000"/>
                  </a:schemeClr>
                </a:solidFill>
              </a:rPr>
              <a:t>Организация пространства и оснащение материалами предметно-развивающей </a:t>
            </a:r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</a:rPr>
              <a:t>среды</a:t>
            </a:r>
          </a:p>
          <a:p>
            <a:pPr marL="342900" indent="-342900" algn="l">
              <a:buFont typeface="Arial" pitchFamily="34" charset="0"/>
              <a:buAutoNum type="arabicPeriod"/>
            </a:pPr>
            <a:r>
              <a:rPr lang="ru-RU" sz="1400" b="1" dirty="0">
                <a:solidFill>
                  <a:schemeClr val="bg1">
                    <a:lumMod val="50000"/>
                  </a:schemeClr>
                </a:solidFill>
              </a:rPr>
              <a:t>Эмоциональная </a:t>
            </a:r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</a:rPr>
              <a:t>атмосфера</a:t>
            </a:r>
          </a:p>
          <a:p>
            <a:pPr marL="342900" indent="-342900" algn="l">
              <a:buFont typeface="Arial" pitchFamily="34" charset="0"/>
              <a:buAutoNum type="arabicPeriod"/>
            </a:pPr>
            <a:r>
              <a:rPr lang="ru-RU" sz="1400" b="1" dirty="0">
                <a:solidFill>
                  <a:schemeClr val="bg1">
                    <a:lumMod val="50000"/>
                  </a:schemeClr>
                </a:solidFill>
              </a:rPr>
              <a:t>Сотрудничество с семьей</a:t>
            </a:r>
            <a:endParaRPr lang="ru-RU" sz="1400" b="1" i="1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 algn="l">
              <a:buAutoNum type="arabicPeriod"/>
            </a:pPr>
            <a:endParaRPr lang="ru-RU" sz="140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62635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857224" y="1700808"/>
            <a:ext cx="6357982" cy="785817"/>
          </a:xfrm>
        </p:spPr>
        <p:txBody>
          <a:bodyPr>
            <a:noAutofit/>
          </a:bodyPr>
          <a:lstStyle/>
          <a:p>
            <a:r>
              <a:rPr lang="ru-RU" sz="3200" dirty="0" smtClean="0"/>
              <a:t>Взаимодействие с родителями </a:t>
            </a:r>
            <a:endParaRPr lang="ru-RU" sz="32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445968"/>
            <a:ext cx="5357850" cy="3935360"/>
          </a:xfrm>
        </p:spPr>
        <p:txBody>
          <a:bodyPr>
            <a:noAutofit/>
          </a:bodyPr>
          <a:lstStyle/>
          <a:p>
            <a:pPr algn="l"/>
            <a:r>
              <a:rPr lang="ru-RU" sz="1600" dirty="0" smtClean="0"/>
              <a:t>Взаимодействие </a:t>
            </a:r>
            <a:r>
              <a:rPr lang="ru-RU" sz="1600" dirty="0"/>
              <a:t>с родителями является одним из базовых принципов </a:t>
            </a:r>
            <a:r>
              <a:rPr lang="ru-RU" sz="1600" dirty="0" smtClean="0"/>
              <a:t>программы. </a:t>
            </a:r>
          </a:p>
          <a:p>
            <a:pPr algn="l"/>
            <a:r>
              <a:rPr lang="ru-RU" sz="1600" dirty="0" smtClean="0"/>
              <a:t>В программе описаны  </a:t>
            </a:r>
            <a:r>
              <a:rPr lang="ru-RU" sz="1600" dirty="0"/>
              <a:t>формы сотрудничества, наработанные успешной практикой, на основе которой каждый детский сад может составить свой вариант</a:t>
            </a:r>
            <a:r>
              <a:rPr lang="ru-RU" sz="1600" dirty="0" smtClean="0"/>
              <a:t>.</a:t>
            </a:r>
          </a:p>
          <a:p>
            <a:pPr algn="l"/>
            <a:endParaRPr lang="ru-RU" sz="1600" dirty="0"/>
          </a:p>
          <a:p>
            <a:pPr algn="l"/>
            <a:r>
              <a:rPr lang="ru-RU" sz="1600" b="1" dirty="0" smtClean="0"/>
              <a:t>Основной </a:t>
            </a:r>
            <a:r>
              <a:rPr lang="ru-RU" sz="1600" b="1" dirty="0"/>
              <a:t>подход в работе с семьей - взаимодополняющее партнерство, творческое взаимодействие</a:t>
            </a:r>
            <a:r>
              <a:rPr lang="ru-RU" sz="1600" b="1" dirty="0" smtClean="0"/>
              <a:t>.</a:t>
            </a:r>
          </a:p>
          <a:p>
            <a:pPr algn="l"/>
            <a:r>
              <a:rPr lang="ru-RU" sz="1600" dirty="0"/>
              <a:t>Программа «Вдохновение» предлагает современную методику взаимодействия образовательной организации с семьей в соответствии с концепцией «Компетентный родитель» (поддержанную ЮНЕСКО) и опирается на опыт реализации данной концепции в рамках проекта ЮНЕСКО в Москве и на опыт, накопленном в европейских странах</a:t>
            </a:r>
            <a:endParaRPr lang="ru-RU" sz="1600" b="1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643702" y="3196699"/>
            <a:ext cx="1795040" cy="2875507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17485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Vdohnovenie_Prezentation_Slide_Design_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"/>
            <a:ext cx="9144000" cy="68541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571745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Современная социокультурная ситуация развития детства</a:t>
            </a:r>
            <a:endParaRPr lang="ru-RU" sz="3000" spc="-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3356992"/>
            <a:ext cx="5472608" cy="2786652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AutoNum type="arabicPeriod"/>
            </a:pPr>
            <a:r>
              <a:rPr lang="ru-RU" sz="1700" b="1" dirty="0" smtClean="0"/>
              <a:t>Изменения </a:t>
            </a:r>
            <a:r>
              <a:rPr lang="ru-RU" sz="1700" b="1" dirty="0"/>
              <a:t>в обществе и </a:t>
            </a:r>
            <a:r>
              <a:rPr lang="ru-RU" sz="1700" b="1" dirty="0" smtClean="0"/>
              <a:t>экономике</a:t>
            </a:r>
          </a:p>
          <a:p>
            <a:pPr marL="342900" indent="-342900" algn="l">
              <a:lnSpc>
                <a:spcPct val="150000"/>
              </a:lnSpc>
              <a:buFont typeface="Arial" pitchFamily="34" charset="0"/>
              <a:buAutoNum type="arabicPeriod"/>
            </a:pPr>
            <a:r>
              <a:rPr lang="ru-RU" sz="1700" b="1" dirty="0"/>
              <a:t>Изменения в структуре семьи и семейной </a:t>
            </a:r>
            <a:r>
              <a:rPr lang="ru-RU" sz="1700" b="1" dirty="0" smtClean="0"/>
              <a:t>культуре</a:t>
            </a:r>
          </a:p>
          <a:p>
            <a:pPr marL="342900" indent="-342900" algn="l">
              <a:lnSpc>
                <a:spcPct val="150000"/>
              </a:lnSpc>
              <a:buFont typeface="Arial" pitchFamily="34" charset="0"/>
              <a:buAutoNum type="arabicPeriod"/>
            </a:pPr>
            <a:r>
              <a:rPr lang="ru-RU" sz="1700" b="1" dirty="0"/>
              <a:t>Национальная идентичность и культурное </a:t>
            </a:r>
            <a:r>
              <a:rPr lang="ru-RU" sz="1700" b="1" dirty="0" smtClean="0"/>
              <a:t>многообразие</a:t>
            </a:r>
          </a:p>
          <a:p>
            <a:pPr marL="342900" indent="-342900" algn="l">
              <a:lnSpc>
                <a:spcPct val="150000"/>
              </a:lnSpc>
              <a:buFont typeface="Arial" pitchFamily="34" charset="0"/>
              <a:buAutoNum type="arabicPeriod"/>
            </a:pPr>
            <a:r>
              <a:rPr lang="ru-RU" sz="1800" b="1" dirty="0"/>
              <a:t>Контекст, в котором вырастают дети</a:t>
            </a:r>
          </a:p>
          <a:p>
            <a:pPr marL="342900" indent="-342900" algn="l">
              <a:lnSpc>
                <a:spcPct val="150000"/>
              </a:lnSpc>
              <a:buFont typeface="Arial" pitchFamily="34" charset="0"/>
              <a:buAutoNum type="arabicPeriod"/>
            </a:pPr>
            <a:r>
              <a:rPr lang="ru-RU" sz="1800" b="1" dirty="0"/>
              <a:t>Демографические изменения</a:t>
            </a:r>
          </a:p>
          <a:p>
            <a:pPr marL="342900" indent="-342900" algn="l">
              <a:lnSpc>
                <a:spcPct val="150000"/>
              </a:lnSpc>
              <a:buFont typeface="Arial" pitchFamily="34" charset="0"/>
              <a:buAutoNum type="arabicPeriod"/>
            </a:pPr>
            <a:endParaRPr lang="ru-RU" sz="1700" b="1" dirty="0"/>
          </a:p>
          <a:p>
            <a:pPr marL="342900" indent="-342900" algn="l">
              <a:lnSpc>
                <a:spcPct val="150000"/>
              </a:lnSpc>
              <a:buFont typeface="Arial" pitchFamily="34" charset="0"/>
              <a:buAutoNum type="arabicPeriod"/>
            </a:pPr>
            <a:endParaRPr lang="ru-RU" sz="1700" b="1" dirty="0"/>
          </a:p>
          <a:p>
            <a:pPr marL="342900" indent="-342900" algn="l">
              <a:lnSpc>
                <a:spcPts val="1500"/>
              </a:lnSpc>
              <a:buAutoNum type="arabicPeriod"/>
            </a:pPr>
            <a:endParaRPr lang="ru-RU" sz="1300" spc="-50" dirty="0"/>
          </a:p>
        </p:txBody>
      </p:sp>
      <p:pic>
        <p:nvPicPr>
          <p:cNvPr id="5" name="Picture 2" descr="C:\_Files\_2014\Серия книг «Вдохновение»\Prezentation\Files\Vdohnovenie_Book_Cover_(Design)_Previ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3571876"/>
            <a:ext cx="1509604" cy="20002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871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Vdohnovenie_Prezentation_Slide_Design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"/>
            <a:ext cx="9144000" cy="68541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2571745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Цель программы: Вдохновлять ! </a:t>
            </a:r>
            <a:endParaRPr lang="ru-RU" sz="3000" spc="-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3500438"/>
            <a:ext cx="5143536" cy="2643206"/>
          </a:xfrm>
        </p:spPr>
        <p:txBody>
          <a:bodyPr>
            <a:noAutofit/>
          </a:bodyPr>
          <a:lstStyle/>
          <a:p>
            <a:pPr algn="l"/>
            <a:r>
              <a:rPr lang="ru-RU" sz="1400" dirty="0" smtClean="0"/>
              <a:t>Только </a:t>
            </a:r>
            <a:r>
              <a:rPr lang="ru-RU" sz="1400" dirty="0"/>
              <a:t>воспитатель, воодушевленный своей работой, видящий в ней смысл и делающий ее с радостью и удовольствием может выстроить полноценный, качественный образовательно-воспитательный процесс. </a:t>
            </a:r>
            <a:endParaRPr lang="ru-RU" sz="1400" dirty="0" smtClean="0"/>
          </a:p>
          <a:p>
            <a:pPr algn="l"/>
            <a:r>
              <a:rPr lang="ru-RU" sz="1400" dirty="0" smtClean="0"/>
              <a:t>Вдохновение дарит педагогам </a:t>
            </a:r>
            <a:r>
              <a:rPr lang="ru-RU" sz="1400" i="1" dirty="0"/>
              <a:t>профессиональную свободу</a:t>
            </a:r>
            <a:r>
              <a:rPr lang="ru-RU" sz="1400" dirty="0"/>
              <a:t>, </a:t>
            </a:r>
            <a:r>
              <a:rPr lang="ru-RU" sz="1400" i="1" dirty="0"/>
              <a:t>чувство собственной профессиональной </a:t>
            </a:r>
            <a:r>
              <a:rPr lang="ru-RU" sz="1400" i="1" dirty="0" smtClean="0"/>
              <a:t>компетентности, </a:t>
            </a:r>
            <a:r>
              <a:rPr lang="ru-RU" sz="1400" dirty="0" smtClean="0"/>
              <a:t> </a:t>
            </a:r>
            <a:r>
              <a:rPr lang="ru-RU" sz="1400" i="1" dirty="0" smtClean="0"/>
              <a:t>создает плодотворную почву для повышения профессионального уровня.</a:t>
            </a:r>
          </a:p>
          <a:p>
            <a:pPr algn="l"/>
            <a:r>
              <a:rPr lang="ru-RU" sz="1400" dirty="0"/>
              <a:t>С</a:t>
            </a:r>
            <a:r>
              <a:rPr lang="ru-RU" sz="1400" dirty="0" smtClean="0"/>
              <a:t>ознание </a:t>
            </a:r>
            <a:r>
              <a:rPr lang="ru-RU" sz="1400" dirty="0"/>
              <a:t>своей профессиональной компетентности является  важнейшей мотивационной основой профессиональной </a:t>
            </a:r>
            <a:r>
              <a:rPr lang="ru-RU" sz="1400" dirty="0" smtClean="0"/>
              <a:t>деятельности.</a:t>
            </a:r>
          </a:p>
        </p:txBody>
      </p:sp>
      <p:pic>
        <p:nvPicPr>
          <p:cNvPr id="5" name="Picture 2" descr="C:\_Files\_2014\Серия книг «Вдохновение»\Prezentation\Files\Vdohnovenie_Book_Cover_(Design)_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3571876"/>
            <a:ext cx="1509604" cy="20002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81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Vdohnovenie_Prezentation_Slide_Design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"/>
            <a:ext cx="9144000" cy="68541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2571745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Программа «Вдохновение»</a:t>
            </a:r>
            <a:br>
              <a:rPr lang="ru-RU" sz="3000" spc="-100" dirty="0" smtClean="0"/>
            </a:br>
            <a:r>
              <a:rPr lang="ru-RU" sz="3000" spc="-100" dirty="0" smtClean="0"/>
              <a:t>создает возможности </a:t>
            </a:r>
            <a:endParaRPr lang="ru-RU" sz="3000" spc="-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3500438"/>
            <a:ext cx="5143536" cy="2643206"/>
          </a:xfrm>
        </p:spPr>
        <p:txBody>
          <a:bodyPr>
            <a:noAutofit/>
          </a:bodyPr>
          <a:lstStyle/>
          <a:p>
            <a:pPr algn="l">
              <a:lnSpc>
                <a:spcPts val="1500"/>
              </a:lnSpc>
            </a:pPr>
            <a:r>
              <a:rPr lang="ru-RU" sz="1400" dirty="0"/>
              <a:t>Программа </a:t>
            </a:r>
            <a:r>
              <a:rPr lang="ru-RU" sz="1400" i="1" dirty="0"/>
              <a:t>предполагает вариативность</a:t>
            </a:r>
            <a:r>
              <a:rPr lang="ru-RU" sz="1400" dirty="0"/>
              <a:t> ее использования в зависимости от конкретной ситуации и места расположения детского сада, специфики состава детей и их семей. Программа не только допускает, но и предполагает различные формы ее реализации. Например, ее содержание может быть реализовано как в группах одного возраста, так и разновозрастные группах, в группах с малым составом детей и в больших группах, в группах полного дня и группах кратковременного пребывания</a:t>
            </a:r>
            <a:endParaRPr lang="ru-RU" sz="1300" spc="-50" dirty="0"/>
          </a:p>
        </p:txBody>
      </p:sp>
      <p:pic>
        <p:nvPicPr>
          <p:cNvPr id="5" name="Picture 2" descr="C:\_Files\_2014\Серия книг «Вдохновение»\Prezentation\Files\Vdohnovenie_Book_Cover_(Design)_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3571876"/>
            <a:ext cx="1509604" cy="20002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159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Vdohnovenie_Prezentation_Slide_Design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"/>
            <a:ext cx="9144000" cy="68541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2571745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Научное обоснование положений программы</a:t>
            </a:r>
            <a:endParaRPr lang="ru-RU" sz="3000" spc="-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3500438"/>
            <a:ext cx="5143536" cy="2643206"/>
          </a:xfrm>
        </p:spPr>
        <p:txBody>
          <a:bodyPr>
            <a:noAutofit/>
          </a:bodyPr>
          <a:lstStyle/>
          <a:p>
            <a:pPr algn="l"/>
            <a:r>
              <a:rPr lang="ru-RU" sz="1400" dirty="0"/>
              <a:t>Каждый воспитатель должен понимать, что, зачем и почему он </a:t>
            </a:r>
            <a:r>
              <a:rPr lang="ru-RU" sz="1400" dirty="0" smtClean="0"/>
              <a:t>делает. Только </a:t>
            </a:r>
            <a:r>
              <a:rPr lang="ru-RU" sz="1400" dirty="0"/>
              <a:t>тогда он приобретет необходимую и осознанную свободу в профессиональной деятельности, сможет гибко выстраивать педагогический процесс в соответствии с индивидуальными возможностями и потребностями каждого ребенка. </a:t>
            </a:r>
            <a:endParaRPr lang="ru-RU" sz="1400" dirty="0" smtClean="0"/>
          </a:p>
          <a:p>
            <a:pPr algn="l"/>
            <a:r>
              <a:rPr lang="ru-RU" sz="1400" dirty="0" smtClean="0"/>
              <a:t>Программа предоставляет убедительное </a:t>
            </a:r>
            <a:r>
              <a:rPr lang="ru-RU" sz="1400" dirty="0"/>
              <a:t>научное обоснование каждого положения, </a:t>
            </a:r>
            <a:r>
              <a:rPr lang="ru-RU" sz="1400" dirty="0" smtClean="0"/>
              <a:t>содержит данные важнейших современных исследований,  </a:t>
            </a:r>
            <a:r>
              <a:rPr lang="ru-RU" sz="1400" dirty="0"/>
              <a:t>а также  яркие примеры из опыта работы лучших педагогов и образовательных </a:t>
            </a:r>
            <a:r>
              <a:rPr lang="ru-RU" sz="1400" dirty="0" smtClean="0"/>
              <a:t>практик.</a:t>
            </a:r>
            <a:endParaRPr lang="ru-RU" sz="1400" dirty="0"/>
          </a:p>
        </p:txBody>
      </p:sp>
      <p:pic>
        <p:nvPicPr>
          <p:cNvPr id="5" name="Picture 2" descr="C:\_Files\_2014\Серия книг «Вдохновение»\Prezentation\Files\Vdohnovenie_Book_Cover_(Design)_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3571876"/>
            <a:ext cx="1509604" cy="20002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310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576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3923928" y="2276872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Просто о сложном</a:t>
            </a:r>
            <a:endParaRPr lang="ru-RU" sz="3000" spc="-1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04059" y="3144958"/>
            <a:ext cx="5357850" cy="3143272"/>
          </a:xfrm>
        </p:spPr>
        <p:txBody>
          <a:bodyPr>
            <a:normAutofit/>
          </a:bodyPr>
          <a:lstStyle/>
          <a:p>
            <a:pPr algn="l">
              <a:lnSpc>
                <a:spcPts val="1500"/>
              </a:lnSpc>
            </a:pPr>
            <a:r>
              <a:rPr lang="ru-RU" sz="1400" dirty="0"/>
              <a:t>Программа написана по  принципу «просто о сложном</a:t>
            </a:r>
            <a:r>
              <a:rPr lang="ru-RU" sz="1400" dirty="0" smtClean="0"/>
              <a:t>». </a:t>
            </a:r>
          </a:p>
          <a:p>
            <a:pPr algn="l">
              <a:lnSpc>
                <a:spcPts val="1500"/>
              </a:lnSpc>
            </a:pPr>
            <a:r>
              <a:rPr lang="ru-RU" sz="1400" dirty="0"/>
              <a:t>В</a:t>
            </a:r>
            <a:r>
              <a:rPr lang="ru-RU" sz="1400" dirty="0" smtClean="0"/>
              <a:t>се </a:t>
            </a:r>
            <a:r>
              <a:rPr lang="ru-RU" sz="1400" dirty="0"/>
              <a:t>положения иллюстрируются наглядными примерами, даются конкретные методические рекомендации  по  организации образовательного процесса, организации пространства и предметно-развивающей </a:t>
            </a:r>
            <a:r>
              <a:rPr lang="ru-RU" sz="1400" dirty="0" smtClean="0"/>
              <a:t>среды.</a:t>
            </a:r>
            <a:endParaRPr lang="ru-RU" sz="1300" spc="-5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323528" y="1245162"/>
            <a:ext cx="3362686" cy="5019470"/>
            <a:chOff x="6357950" y="3196699"/>
            <a:chExt cx="1928826" cy="3089821"/>
          </a:xfrm>
        </p:grpSpPr>
        <p:pic>
          <p:nvPicPr>
            <p:cNvPr id="1026" name="Picture 2" descr="C:\_Files\_2014\Серия книг «Вдохновение»\Prezentation\Files\Dizain_intererov_detskih_sadov_(Cover)_Preview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57950" y="3196699"/>
              <a:ext cx="1928826" cy="14471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_Files\_2014\Серия книг «Вдохновение»\Prezentation\Files\Dizain_intererov_detskih_sadov_(Design)_012_(20-21_Spread)_Preview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57951" y="4786322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_Files\_2014\Серия книг «Вдохновение»\Prezentation\Files\Dizain_intererov_detskih_sadov_(Design)_012_(26-27_Spread)_Preview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357950" y="5572140"/>
              <a:ext cx="1905014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11235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Vdohnovenie_Prezentation_Slide_Design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"/>
            <a:ext cx="9144000" cy="68541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857224" y="2214555"/>
            <a:ext cx="6357982" cy="78581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ru-RU" sz="3000" spc="-100" dirty="0" smtClean="0"/>
              <a:t>Компетентный педагог «Вдохновения»</a:t>
            </a:r>
            <a:endParaRPr lang="ru-RU" sz="3000" spc="-1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3143248"/>
            <a:ext cx="5357850" cy="3143272"/>
          </a:xfrm>
        </p:spPr>
        <p:txBody>
          <a:bodyPr>
            <a:normAutofit/>
          </a:bodyPr>
          <a:lstStyle/>
          <a:p>
            <a:pPr algn="l"/>
            <a:r>
              <a:rPr lang="ru-RU" sz="1400" dirty="0" smtClean="0"/>
              <a:t>«Вдохновение» предусматривает повышение квалификации педагогов и предлагает модульную краткосрочную и долгосрочную программы повышения квалификации. </a:t>
            </a:r>
            <a:endParaRPr lang="ru-RU" sz="1400" dirty="0"/>
          </a:p>
        </p:txBody>
      </p:sp>
      <p:pic>
        <p:nvPicPr>
          <p:cNvPr id="3074" name="Picture 2" descr="C:\_Files\_2014\Серия книг «Вдохновение»\Prezentation\Files\Vdohnovenie_Book_Cover_(Design)_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3214686"/>
            <a:ext cx="1779176" cy="23574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3495</Words>
  <Application>Microsoft Office PowerPoint</Application>
  <PresentationFormat>Экран (4:3)</PresentationFormat>
  <Paragraphs>269</Paragraphs>
  <Slides>36</Slides>
  <Notes>30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Презентация PowerPoint</vt:lpstr>
      <vt:lpstr>Программа «Вдохновение» – новая комплексная программа</vt:lpstr>
      <vt:lpstr>Программа «Вдохновение»  создана для реализации  в современной социокультурной ситуации развития детства</vt:lpstr>
      <vt:lpstr>Современная социокультурная ситуация развития детства</vt:lpstr>
      <vt:lpstr>Цель программы: Вдохновлять ! </vt:lpstr>
      <vt:lpstr>Программа «Вдохновение» создает возможности </vt:lpstr>
      <vt:lpstr>Научное обоснование положений программы</vt:lpstr>
      <vt:lpstr>Просто о сложном</vt:lpstr>
      <vt:lpstr>Компетентный педагог «Вдохновения»</vt:lpstr>
      <vt:lpstr>Четыре стержневых идеи программы</vt:lpstr>
      <vt:lpstr>Подходы</vt:lpstr>
      <vt:lpstr>Новое видение образа ребенка</vt:lpstr>
      <vt:lpstr>Образ ребенка</vt:lpstr>
      <vt:lpstr>Образ ребенка</vt:lpstr>
      <vt:lpstr>Образ ребенка</vt:lpstr>
      <vt:lpstr>Образ ребенка</vt:lpstr>
      <vt:lpstr>Образ ребенка</vt:lpstr>
      <vt:lpstr>Образ ребенка</vt:lpstr>
      <vt:lpstr>Вместе</vt:lpstr>
      <vt:lpstr>Вместе</vt:lpstr>
      <vt:lpstr>Принципы программы</vt:lpstr>
      <vt:lpstr>Обратная связь</vt:lpstr>
      <vt:lpstr>Отказ от неадекватных ожиданий</vt:lpstr>
      <vt:lpstr>Принцип дифференциации обучения</vt:lpstr>
      <vt:lpstr>Принцип дифференциации обучения</vt:lpstr>
      <vt:lpstr>Принцип дифференциации обучения</vt:lpstr>
      <vt:lpstr>Четыре уровня дифференциации</vt:lpstr>
      <vt:lpstr>Дифференциация содержания</vt:lpstr>
      <vt:lpstr>Дифференциация процесса</vt:lpstr>
      <vt:lpstr>Дифференциация содержания</vt:lpstr>
      <vt:lpstr>Дифференциация представления детских результатов</vt:lpstr>
      <vt:lpstr>Дифференциация представления детских результатов</vt:lpstr>
      <vt:lpstr>Образовательные области</vt:lpstr>
      <vt:lpstr>Образовательные области</vt:lpstr>
      <vt:lpstr>Образовательные области. Структура</vt:lpstr>
      <vt:lpstr>Взаимодействие с родителями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Sergey Marukhin</dc:creator>
  <cp:lastModifiedBy>user</cp:lastModifiedBy>
  <cp:revision>129</cp:revision>
  <dcterms:created xsi:type="dcterms:W3CDTF">2014-09-15T09:07:45Z</dcterms:created>
  <dcterms:modified xsi:type="dcterms:W3CDTF">2018-11-08T07:11:55Z</dcterms:modified>
</cp:coreProperties>
</file>